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9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0" name="Shape 2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Durante o desenvolvimento inicial do .NET Framework nos anos 2000, a equipe de engenharia da Microsoft enfrentou um problema recorrente: as APIs estavam sendo constantemente modificadas para lidar com novos tipos de entrada, especialmente em componentes gráficos e em serviços de autenticação.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5" name="Shape 23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Em vez de modificar a classe Authenticator, os novos modos de autenticação foram encapsulados em subclasses ou estratégias (ex: TokenAuthenticator, CertificateAuthenticator, etc.), todas derivadas de uma interface comum, como IAuthenticator.</a:t>
            </a:r>
          </a:p>
          <a:p>
            <a:pPr/>
          </a:p>
          <a:p>
            <a:pPr/>
            <a:r>
              <a:t>Assim, para adicionar uma nova forma de autenticação, bastava criar uma nova classe, sem alterar o código existente.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2" name="Shape 2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Robert C. Martin - Clean Code: A Handbook of Agile Software Craftsmanship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8" name="Shape 2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Robert C. Martin - Clean Code: A Handbook of Agile Software Craftsmanship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0" name="Shape 2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Reforçar que são princípios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4030265" y="12138874"/>
            <a:ext cx="16323471" cy="648365"/>
          </a:xfrm>
          <a:prstGeom prst="rect">
            <a:avLst/>
          </a:prstGeom>
        </p:spPr>
        <p:txBody>
          <a:bodyPr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2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4029382" y="2605515"/>
            <a:ext cx="16325236" cy="4643438"/>
          </a:xfrm>
          <a:prstGeom prst="rect">
            <a:avLst/>
          </a:prstGeom>
        </p:spPr>
        <p:txBody>
          <a:bodyPr anchor="b"/>
          <a:lstStyle>
            <a:lvl1pPr>
              <a:defRPr spc="-228" sz="114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4030265" y="7179468"/>
            <a:ext cx="16323470" cy="202766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82253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4030265" y="619125"/>
            <a:ext cx="16323470" cy="14287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4030265" y="1987000"/>
            <a:ext cx="16323471" cy="944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4030265" y="625078"/>
            <a:ext cx="16323470" cy="1428751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4030265" y="1982390"/>
            <a:ext cx="16323471" cy="94472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4030265" y="4161234"/>
            <a:ext cx="16323470" cy="85725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800"/>
              </a:spcBef>
              <a:buSzTx/>
              <a:buNone/>
              <a:defRPr spc="-52" sz="5200"/>
            </a:lvl1pPr>
            <a:lvl2pPr marL="0" indent="457200">
              <a:spcBef>
                <a:spcPts val="1800"/>
              </a:spcBef>
              <a:buSzTx/>
              <a:buNone/>
              <a:defRPr spc="-52" sz="5200"/>
            </a:lvl2pPr>
            <a:lvl3pPr marL="0" indent="914400">
              <a:spcBef>
                <a:spcPts val="1800"/>
              </a:spcBef>
              <a:buSzTx/>
              <a:buNone/>
              <a:defRPr spc="-52" sz="5200"/>
            </a:lvl3pPr>
            <a:lvl4pPr marL="0" indent="1371600">
              <a:spcBef>
                <a:spcPts val="1800"/>
              </a:spcBef>
              <a:buSzTx/>
              <a:buNone/>
              <a:defRPr spc="-52" sz="5200"/>
            </a:lvl4pPr>
            <a:lvl5pPr marL="0" indent="1828800">
              <a:spcBef>
                <a:spcPts val="1800"/>
              </a:spcBef>
              <a:buSzTx/>
              <a:buNone/>
              <a:defRPr spc="-52" sz="52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quarter" idx="1" hasCustomPrompt="1"/>
          </p:nvPr>
        </p:nvSpPr>
        <p:spPr>
          <a:xfrm>
            <a:off x="4030265" y="5018484"/>
            <a:ext cx="16323470" cy="368126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4030265" y="8732784"/>
            <a:ext cx="16323469" cy="9447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b="1" spc="-52" sz="52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sz="half" idx="1" hasCustomPrompt="1"/>
          </p:nvPr>
        </p:nvSpPr>
        <p:spPr>
          <a:xfrm>
            <a:off x="4030265" y="805183"/>
            <a:ext cx="16323470" cy="792760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46" sz="24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46" sz="24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46" sz="24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46" sz="24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46" sz="246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4083843" y="5232796"/>
            <a:ext cx="16216314" cy="3268267"/>
          </a:xfrm>
          <a:prstGeom prst="rect">
            <a:avLst/>
          </a:prstGeom>
        </p:spPr>
        <p:txBody>
          <a:bodyPr anchor="ctr"/>
          <a:lstStyle>
            <a:lvl1pPr marL="642937" indent="-482203">
              <a:spcBef>
                <a:spcPts val="0"/>
              </a:spcBef>
              <a:buSzTx/>
              <a:buNone/>
              <a:defRPr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42937" indent="-25003">
              <a:spcBef>
                <a:spcPts val="0"/>
              </a:spcBef>
              <a:buSzTx/>
              <a:buNone/>
              <a:defRPr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42937" indent="432196">
              <a:spcBef>
                <a:spcPts val="0"/>
              </a:spcBef>
              <a:buSzTx/>
              <a:buNone/>
              <a:defRPr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42937" indent="889396">
              <a:spcBef>
                <a:spcPts val="0"/>
              </a:spcBef>
              <a:buSzTx/>
              <a:buNone/>
              <a:defRPr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42937" indent="1346596">
              <a:spcBef>
                <a:spcPts val="0"/>
              </a:spcBef>
              <a:buSzTx/>
              <a:buNone/>
              <a:defRPr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4762500" y="9036843"/>
            <a:ext cx="15537657" cy="648365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200"/>
            </a:lvl1pPr>
          </a:lstStyle>
          <a:p>
            <a:pPr/>
            <a:r>
              <a:t>Attribution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lack and white photo of lattice-like, modern architecture on a building"/>
          <p:cNvSpPr/>
          <p:nvPr>
            <p:ph type="pic" sz="half" idx="21"/>
          </p:nvPr>
        </p:nvSpPr>
        <p:spPr>
          <a:xfrm>
            <a:off x="12352734" y="4143375"/>
            <a:ext cx="8018860" cy="1069776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 angle black and white photo of a futuristic apartment building under a cloudy sky"/>
          <p:cNvSpPr/>
          <p:nvPr>
            <p:ph type="pic" idx="22"/>
          </p:nvPr>
        </p:nvSpPr>
        <p:spPr>
          <a:xfrm>
            <a:off x="-1132350" y="982265"/>
            <a:ext cx="17641854" cy="1176123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lack and white photo of the outside of a modern office building"/>
          <p:cNvSpPr/>
          <p:nvPr>
            <p:ph type="pic" sz="quarter" idx="23"/>
          </p:nvPr>
        </p:nvSpPr>
        <p:spPr>
          <a:xfrm>
            <a:off x="12352734" y="982265"/>
            <a:ext cx="8358188" cy="55721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 angle black and white photo of a modern building"/>
          <p:cNvSpPr/>
          <p:nvPr>
            <p:ph type="pic" idx="21"/>
          </p:nvPr>
        </p:nvSpPr>
        <p:spPr>
          <a:xfrm>
            <a:off x="3048000" y="0"/>
            <a:ext cx="21038344" cy="1403746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1654968" y="0"/>
            <a:ext cx="205740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4030265" y="7286625"/>
            <a:ext cx="16323470" cy="4643438"/>
          </a:xfrm>
          <a:prstGeom prst="rect">
            <a:avLst/>
          </a:prstGeom>
        </p:spPr>
        <p:txBody>
          <a:bodyPr anchor="b"/>
          <a:lstStyle>
            <a:lvl1pPr>
              <a:defRPr spc="-228" sz="114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4030265" y="11858625"/>
            <a:ext cx="16323470" cy="100675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4030265" y="803671"/>
            <a:ext cx="16323471" cy="648365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200"/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4030265" y="973876"/>
            <a:ext cx="7179470" cy="61698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4030265" y="7036593"/>
            <a:ext cx="7179470" cy="568767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5548312" y="986468"/>
            <a:ext cx="17600538" cy="1175147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4030265" y="1987000"/>
            <a:ext cx="16323471" cy="944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4030265" y="4161234"/>
            <a:ext cx="16323470" cy="8572501"/>
          </a:xfrm>
          <a:prstGeom prst="rect">
            <a:avLst/>
          </a:prstGeom>
        </p:spPr>
        <p:txBody>
          <a:bodyPr numCol="2" spcCol="828785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4030265" y="625078"/>
            <a:ext cx="7179470" cy="14287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4030265" y="1987000"/>
            <a:ext cx="7179470" cy="944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quarter" idx="1" hasCustomPrompt="1"/>
          </p:nvPr>
        </p:nvSpPr>
        <p:spPr>
          <a:xfrm>
            <a:off x="4030265" y="4893468"/>
            <a:ext cx="7179470" cy="7858126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sz="half" idx="22"/>
          </p:nvPr>
        </p:nvSpPr>
        <p:spPr>
          <a:xfrm>
            <a:off x="12192000" y="743780"/>
            <a:ext cx="8143875" cy="122284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4030265" y="625078"/>
            <a:ext cx="7179470" cy="14287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4030265" y="1987000"/>
            <a:ext cx="7179470" cy="944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quarter" idx="1" hasCustomPrompt="1"/>
          </p:nvPr>
        </p:nvSpPr>
        <p:spPr>
          <a:xfrm>
            <a:off x="4030265" y="4893468"/>
            <a:ext cx="7179470" cy="7858126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4030265" y="625078"/>
            <a:ext cx="7179470" cy="14287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4030265" y="1987000"/>
            <a:ext cx="7179470" cy="944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quarter" idx="1" hasCustomPrompt="1"/>
          </p:nvPr>
        </p:nvSpPr>
        <p:spPr>
          <a:xfrm>
            <a:off x="4030265" y="4893468"/>
            <a:ext cx="7179470" cy="7858126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4030265" y="4536281"/>
            <a:ext cx="16323470" cy="4643438"/>
          </a:xfrm>
          <a:prstGeom prst="rect">
            <a:avLst/>
          </a:prstGeom>
        </p:spPr>
        <p:txBody>
          <a:bodyPr anchor="ctr"/>
          <a:lstStyle>
            <a:lvl1pPr>
              <a:defRPr b="0" spc="-228" sz="11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4030265" y="619125"/>
            <a:ext cx="16323470" cy="142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4030265" y="4158129"/>
            <a:ext cx="16323470" cy="8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68" strike="noStrike" sz="84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33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914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295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676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057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438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2819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200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3581400" marR="0" indent="-533400" algn="l" defTabSz="2438339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2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4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aulo Sonzzini Ribeiro de Souza - 09/06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44830">
              <a:defRPr sz="3432"/>
            </a:lvl1pPr>
          </a:lstStyle>
          <a:p>
            <a:pPr/>
            <a:r>
              <a:t>Paulo Sonzzini Ribeiro de Souza - 09/06</a:t>
            </a:r>
          </a:p>
        </p:txBody>
      </p:sp>
      <p:sp>
        <p:nvSpPr>
          <p:cNvPr id="172" name="Refatoração de Código para Aplicação dos Princípios SOLID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92" sz="9600"/>
            </a:lvl1pPr>
          </a:lstStyle>
          <a:p>
            <a:pPr/>
            <a:r>
              <a:t>Refatoração de Código para Aplicação dos Princípios SOLID</a:t>
            </a:r>
          </a:p>
        </p:txBody>
      </p:sp>
      <p:sp>
        <p:nvSpPr>
          <p:cNvPr id="173" name="TCC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TCC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1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52" name="Princípios SOLID"/>
          <p:cNvSpPr txBox="1"/>
          <p:nvPr/>
        </p:nvSpPr>
        <p:spPr>
          <a:xfrm>
            <a:off x="3248589" y="6222526"/>
            <a:ext cx="7556501" cy="1270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50" sz="7500"/>
            </a:lvl1pPr>
          </a:lstStyle>
          <a:p>
            <a:pPr/>
            <a:r>
              <a:t>Princípios SOLID</a:t>
            </a:r>
          </a:p>
        </p:txBody>
      </p:sp>
      <p:sp>
        <p:nvSpPr>
          <p:cNvPr id="264" name="Connection Line"/>
          <p:cNvSpPr/>
          <p:nvPr/>
        </p:nvSpPr>
        <p:spPr>
          <a:xfrm>
            <a:off x="11118991" y="7092243"/>
            <a:ext cx="3877093" cy="14089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7108" y="14311"/>
                  <a:pt x="14308" y="21511"/>
                  <a:pt x="21600" y="2160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65" name="Connection Line"/>
          <p:cNvSpPr/>
          <p:nvPr/>
        </p:nvSpPr>
        <p:spPr>
          <a:xfrm>
            <a:off x="11129317" y="6881668"/>
            <a:ext cx="3874080" cy="10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66" name="Connection Line"/>
          <p:cNvSpPr/>
          <p:nvPr/>
        </p:nvSpPr>
        <p:spPr>
          <a:xfrm>
            <a:off x="11077871" y="7286729"/>
            <a:ext cx="3983407" cy="2873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595" y="13076"/>
                  <a:pt x="9795" y="20276"/>
                  <a:pt x="21600" y="2160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261" name="Group"/>
          <p:cNvGrpSpPr/>
          <p:nvPr/>
        </p:nvGrpSpPr>
        <p:grpSpPr>
          <a:xfrm>
            <a:off x="15249996" y="3117578"/>
            <a:ext cx="5885415" cy="7480844"/>
            <a:chOff x="0" y="0"/>
            <a:chExt cx="5885413" cy="7480843"/>
          </a:xfrm>
        </p:grpSpPr>
        <p:sp>
          <p:nvSpPr>
            <p:cNvPr id="256" name="Single Responsibility"/>
            <p:cNvSpPr txBox="1"/>
            <p:nvPr/>
          </p:nvSpPr>
          <p:spPr>
            <a:xfrm>
              <a:off x="0" y="0"/>
              <a:ext cx="5605069" cy="967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/>
              <a:r>
                <a:rPr b="1"/>
                <a:t>S</a:t>
              </a:r>
              <a:r>
                <a:t>ingle Responsibility</a:t>
              </a:r>
            </a:p>
          </p:txBody>
        </p:sp>
        <p:sp>
          <p:nvSpPr>
            <p:cNvPr id="257" name="Open/Closed"/>
            <p:cNvSpPr txBox="1"/>
            <p:nvPr/>
          </p:nvSpPr>
          <p:spPr>
            <a:xfrm>
              <a:off x="0" y="1628422"/>
              <a:ext cx="4237624" cy="9671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/>
              <a:r>
                <a:rPr b="1"/>
                <a:t>O</a:t>
              </a:r>
              <a:r>
                <a:t>pen/Closed</a:t>
              </a:r>
            </a:p>
          </p:txBody>
        </p:sp>
        <p:sp>
          <p:nvSpPr>
            <p:cNvPr id="258" name="Interface Segregation"/>
            <p:cNvSpPr txBox="1"/>
            <p:nvPr/>
          </p:nvSpPr>
          <p:spPr>
            <a:xfrm>
              <a:off x="0" y="4885265"/>
              <a:ext cx="5725858" cy="9671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/>
              <a:r>
                <a:rPr b="1"/>
                <a:t>I</a:t>
              </a:r>
              <a:r>
                <a:t>nterface Segregation</a:t>
              </a:r>
            </a:p>
          </p:txBody>
        </p:sp>
        <p:sp>
          <p:nvSpPr>
            <p:cNvPr id="259" name="Liskov Substitution"/>
            <p:cNvSpPr txBox="1"/>
            <p:nvPr/>
          </p:nvSpPr>
          <p:spPr>
            <a:xfrm>
              <a:off x="0" y="3256844"/>
              <a:ext cx="5296160" cy="9671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/>
              <a:r>
                <a:rPr b="1"/>
                <a:t>L</a:t>
              </a:r>
              <a:r>
                <a:t>iskov Substitution</a:t>
              </a:r>
            </a:p>
          </p:txBody>
        </p:sp>
        <p:sp>
          <p:nvSpPr>
            <p:cNvPr id="260" name="Dependency Inversion"/>
            <p:cNvSpPr txBox="1"/>
            <p:nvPr/>
          </p:nvSpPr>
          <p:spPr>
            <a:xfrm>
              <a:off x="0" y="6513688"/>
              <a:ext cx="5885414" cy="9671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ctr">
              <a:noAutofit/>
            </a:bodyPr>
            <a:lstStyle/>
            <a:p>
              <a:pPr/>
              <a:r>
                <a:rPr b="1"/>
                <a:t>D</a:t>
              </a:r>
              <a:r>
                <a:t>ependency Inversion</a:t>
              </a:r>
            </a:p>
          </p:txBody>
        </p:sp>
      </p:grpSp>
      <p:sp>
        <p:nvSpPr>
          <p:cNvPr id="267" name="Connection Line"/>
          <p:cNvSpPr/>
          <p:nvPr/>
        </p:nvSpPr>
        <p:spPr>
          <a:xfrm>
            <a:off x="11137143" y="5258007"/>
            <a:ext cx="3877093" cy="14089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108" y="7289"/>
                  <a:pt x="14308" y="89"/>
                  <a:pt x="2160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68" name="Connection Line"/>
          <p:cNvSpPr/>
          <p:nvPr/>
        </p:nvSpPr>
        <p:spPr>
          <a:xfrm>
            <a:off x="11089918" y="3603972"/>
            <a:ext cx="3983408" cy="2873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2595" y="8524"/>
                  <a:pt x="9795" y="1324"/>
                  <a:pt x="2160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3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74" name="Single Responsibility"/>
          <p:cNvSpPr txBox="1"/>
          <p:nvPr/>
        </p:nvSpPr>
        <p:spPr>
          <a:xfrm>
            <a:off x="1085365" y="1325088"/>
            <a:ext cx="5605070" cy="967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defRPr b="1" u="sng"/>
            </a:lvl1pPr>
          </a:lstStyle>
          <a:p>
            <a:pPr/>
            <a:r>
              <a:t>Single Responsibility</a:t>
            </a:r>
          </a:p>
        </p:txBody>
      </p:sp>
      <p:sp>
        <p:nvSpPr>
          <p:cNvPr id="275" name="Open/Closed"/>
          <p:cNvSpPr txBox="1"/>
          <p:nvPr/>
        </p:nvSpPr>
        <p:spPr>
          <a:xfrm>
            <a:off x="9964182" y="1325087"/>
            <a:ext cx="4237625" cy="967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defRPr b="1" u="sng"/>
            </a:lvl1pPr>
          </a:lstStyle>
          <a:p>
            <a:pPr/>
            <a:r>
              <a:t>Open/Closed</a:t>
            </a:r>
          </a:p>
        </p:txBody>
      </p:sp>
      <p:sp>
        <p:nvSpPr>
          <p:cNvPr id="276" name="Interface Segregation"/>
          <p:cNvSpPr txBox="1"/>
          <p:nvPr/>
        </p:nvSpPr>
        <p:spPr>
          <a:xfrm>
            <a:off x="5051059" y="7892008"/>
            <a:ext cx="5725859" cy="967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defRPr b="1" u="sng"/>
            </a:lvl1pPr>
          </a:lstStyle>
          <a:p>
            <a:pPr/>
            <a:r>
              <a:t>Interface Segregation</a:t>
            </a:r>
          </a:p>
        </p:txBody>
      </p:sp>
      <p:sp>
        <p:nvSpPr>
          <p:cNvPr id="277" name="Liskov Substitution"/>
          <p:cNvSpPr txBox="1"/>
          <p:nvPr/>
        </p:nvSpPr>
        <p:spPr>
          <a:xfrm>
            <a:off x="17475554" y="1325087"/>
            <a:ext cx="5296161" cy="967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defRPr b="1" u="sng"/>
            </a:lvl1pPr>
          </a:lstStyle>
          <a:p>
            <a:pPr/>
            <a:r>
              <a:t>Liskov Substitution</a:t>
            </a:r>
          </a:p>
        </p:txBody>
      </p:sp>
      <p:sp>
        <p:nvSpPr>
          <p:cNvPr id="278" name="Dependency Inversion"/>
          <p:cNvSpPr txBox="1"/>
          <p:nvPr/>
        </p:nvSpPr>
        <p:spPr>
          <a:xfrm>
            <a:off x="13183243" y="7892008"/>
            <a:ext cx="5885414" cy="967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6200" tIns="76200" rIns="76200" bIns="76200" anchor="ctr"/>
          <a:lstStyle>
            <a:lvl1pPr>
              <a:defRPr b="1" u="sng"/>
            </a:lvl1pPr>
          </a:lstStyle>
          <a:p>
            <a:pPr/>
            <a:r>
              <a:t>Dependency Inversion</a:t>
            </a:r>
          </a:p>
        </p:txBody>
      </p:sp>
      <p:sp>
        <p:nvSpPr>
          <p:cNvPr id="279" name="Uma classe deve ter apenas uma responsabilidade bem definida"/>
          <p:cNvSpPr txBox="1"/>
          <p:nvPr/>
        </p:nvSpPr>
        <p:spPr>
          <a:xfrm>
            <a:off x="1699796" y="2196200"/>
            <a:ext cx="4376208" cy="248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Uma classe deve ter apenas uma responsabilidade bem definida</a:t>
            </a:r>
          </a:p>
        </p:txBody>
      </p:sp>
      <p:sp>
        <p:nvSpPr>
          <p:cNvPr id="280" name="Um módulo deve estar aberto para extensão, mas fechado para modificação"/>
          <p:cNvSpPr txBox="1"/>
          <p:nvPr/>
        </p:nvSpPr>
        <p:spPr>
          <a:xfrm>
            <a:off x="8629922" y="2196200"/>
            <a:ext cx="6350001" cy="248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Um módulo deve estar aberto para extensão, mas fechado para modificação</a:t>
            </a:r>
          </a:p>
        </p:txBody>
      </p:sp>
      <p:sp>
        <p:nvSpPr>
          <p:cNvPr id="281" name="Uma subclasse deve poder ser substituída por sua superclasse sem alterar o comportamento do sistema"/>
          <p:cNvSpPr txBox="1"/>
          <p:nvPr/>
        </p:nvSpPr>
        <p:spPr>
          <a:xfrm>
            <a:off x="16948634" y="2196200"/>
            <a:ext cx="6350001" cy="3054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Uma subclasse deve poder ser substituída por sua superclasse sem alterar o comportamento do sistema</a:t>
            </a:r>
          </a:p>
        </p:txBody>
      </p:sp>
      <p:sp>
        <p:nvSpPr>
          <p:cNvPr id="282" name="Nenhuma classe deve ser forçada a implementar métodos que não utiliza"/>
          <p:cNvSpPr txBox="1"/>
          <p:nvPr/>
        </p:nvSpPr>
        <p:spPr>
          <a:xfrm>
            <a:off x="4523942" y="8827998"/>
            <a:ext cx="6350001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Nenhuma classe deve ser forçada a implementar métodos que não utiliza</a:t>
            </a:r>
          </a:p>
        </p:txBody>
      </p:sp>
      <p:sp>
        <p:nvSpPr>
          <p:cNvPr id="283" name="Módulos de alto nível não devem depender de implementações concretas, mas de abstrações (interfaces)"/>
          <p:cNvSpPr txBox="1"/>
          <p:nvPr/>
        </p:nvSpPr>
        <p:spPr>
          <a:xfrm>
            <a:off x="12735903" y="8827998"/>
            <a:ext cx="6350001" cy="3054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Módulos de alto nível não devem depender de implementações concretas, mas de abstrações (interfaces)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lide Number"/>
          <p:cNvSpPr txBox="1"/>
          <p:nvPr>
            <p:ph type="sldNum" sz="quarter" idx="4294967295"/>
          </p:nvPr>
        </p:nvSpPr>
        <p:spPr>
          <a:xfrm>
            <a:off x="11982348" y="12954296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6" name="An experimental evaluation of the effect of solid principles to microsoft vs code metrics."/>
          <p:cNvSpPr txBox="1"/>
          <p:nvPr/>
        </p:nvSpPr>
        <p:spPr>
          <a:xfrm>
            <a:off x="2498303" y="2996520"/>
            <a:ext cx="19387393" cy="1749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An experimental evaluation of the effect of solid principles to microsoft vs code metrics.</a:t>
            </a:r>
          </a:p>
        </p:txBody>
      </p:sp>
      <p:sp>
        <p:nvSpPr>
          <p:cNvPr id="287" name="Turan, Tanriöver - out/2018"/>
          <p:cNvSpPr txBox="1"/>
          <p:nvPr/>
        </p:nvSpPr>
        <p:spPr>
          <a:xfrm>
            <a:off x="1133831" y="11596793"/>
            <a:ext cx="6568110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Turan, Tanriöver - out/2018</a:t>
            </a:r>
          </a:p>
        </p:txBody>
      </p:sp>
      <p:sp>
        <p:nvSpPr>
          <p:cNvPr id="288" name="Impactos"/>
          <p:cNvSpPr txBox="1"/>
          <p:nvPr/>
        </p:nvSpPr>
        <p:spPr>
          <a:xfrm>
            <a:off x="1209129" y="933673"/>
            <a:ext cx="4742816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Impactos</a:t>
            </a:r>
          </a:p>
        </p:txBody>
      </p:sp>
      <p:sp>
        <p:nvSpPr>
          <p:cNvPr id="289" name="Sistema de Gerenciamento de Recursos Humanos"/>
          <p:cNvSpPr txBox="1"/>
          <p:nvPr/>
        </p:nvSpPr>
        <p:spPr>
          <a:xfrm>
            <a:off x="2539393" y="5121166"/>
            <a:ext cx="12219484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Sistema de Gerenciamento de Recursos Humanos</a:t>
            </a:r>
          </a:p>
        </p:txBody>
      </p:sp>
      <p:sp>
        <p:nvSpPr>
          <p:cNvPr id="290" name="Maintainability Index (MI)   |   Complexidade Ciclomática (CC)   |…"/>
          <p:cNvSpPr txBox="1"/>
          <p:nvPr/>
        </p:nvSpPr>
        <p:spPr>
          <a:xfrm>
            <a:off x="4951717" y="7403926"/>
            <a:ext cx="15340407" cy="1907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Maintainability Index (MI)   |   Complexidade Ciclomática (CC)   |</a:t>
            </a:r>
          </a:p>
          <a:p>
            <a:pPr/>
            <a:r>
              <a:t>Acoplamento entre Classes   |   Profundidade de Heranças (DIT)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3" name="An experimental evaluation of the effect of solid principles to microsoft vs code metrics."/>
          <p:cNvSpPr txBox="1"/>
          <p:nvPr/>
        </p:nvSpPr>
        <p:spPr>
          <a:xfrm>
            <a:off x="2498303" y="2996520"/>
            <a:ext cx="19387393" cy="1749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An experimental evaluation of the effect of solid principles to microsoft vs code metrics.</a:t>
            </a:r>
          </a:p>
        </p:txBody>
      </p:sp>
      <p:sp>
        <p:nvSpPr>
          <p:cNvPr id="294" name="Turan, Tanriöver - out/2018"/>
          <p:cNvSpPr txBox="1"/>
          <p:nvPr/>
        </p:nvSpPr>
        <p:spPr>
          <a:xfrm>
            <a:off x="982927" y="12180351"/>
            <a:ext cx="3514523" cy="477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Turan, Tanriöver - out/2018</a:t>
            </a:r>
          </a:p>
        </p:txBody>
      </p:sp>
      <p:sp>
        <p:nvSpPr>
          <p:cNvPr id="295" name="Impactos"/>
          <p:cNvSpPr txBox="1"/>
          <p:nvPr/>
        </p:nvSpPr>
        <p:spPr>
          <a:xfrm>
            <a:off x="1209129" y="952500"/>
            <a:ext cx="4742816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Impactos</a:t>
            </a:r>
          </a:p>
        </p:txBody>
      </p:sp>
      <p:sp>
        <p:nvSpPr>
          <p:cNvPr id="296" name="7% Maintanability Index"/>
          <p:cNvSpPr txBox="1"/>
          <p:nvPr/>
        </p:nvSpPr>
        <p:spPr>
          <a:xfrm>
            <a:off x="2664890" y="5623422"/>
            <a:ext cx="5905628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7% </a:t>
            </a:r>
            <a:r>
              <a:rPr>
                <a:solidFill>
                  <a:srgbClr val="FFFFFF"/>
                </a:solidFill>
              </a:rPr>
              <a:t>Maintanability Index</a:t>
            </a:r>
          </a:p>
        </p:txBody>
      </p:sp>
      <p:sp>
        <p:nvSpPr>
          <p:cNvPr id="297" name="Line"/>
          <p:cNvSpPr/>
          <p:nvPr/>
        </p:nvSpPr>
        <p:spPr>
          <a:xfrm flipV="1">
            <a:off x="2320446" y="5623422"/>
            <a:ext cx="1" cy="762941"/>
          </a:xfrm>
          <a:prstGeom prst="line">
            <a:avLst/>
          </a:prstGeom>
          <a:ln w="508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98" name="6,25% Acoplamento entre Classes"/>
          <p:cNvSpPr txBox="1"/>
          <p:nvPr/>
        </p:nvSpPr>
        <p:spPr>
          <a:xfrm>
            <a:off x="2666393" y="6888620"/>
            <a:ext cx="8425410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6,25% </a:t>
            </a:r>
            <a:r>
              <a:rPr>
                <a:solidFill>
                  <a:srgbClr val="FFFFFF"/>
                </a:solidFill>
              </a:rPr>
              <a:t>Acoplamento entre Classes</a:t>
            </a:r>
          </a:p>
        </p:txBody>
      </p:sp>
      <p:sp>
        <p:nvSpPr>
          <p:cNvPr id="299" name="Line"/>
          <p:cNvSpPr/>
          <p:nvPr/>
        </p:nvSpPr>
        <p:spPr>
          <a:xfrm>
            <a:off x="2321949" y="6888620"/>
            <a:ext cx="1" cy="762941"/>
          </a:xfrm>
          <a:prstGeom prst="line">
            <a:avLst/>
          </a:prstGeom>
          <a:ln w="508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Extensibilidade"/>
          <p:cNvSpPr/>
          <p:nvPr/>
        </p:nvSpPr>
        <p:spPr>
          <a:xfrm>
            <a:off x="13425465" y="7589123"/>
            <a:ext cx="3346333" cy="3346333"/>
          </a:xfrm>
          <a:prstGeom prst="ellipse">
            <a:avLst/>
          </a:prstGeom>
          <a:solidFill>
            <a:srgbClr val="6C6C6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Extensibilidade</a:t>
            </a:r>
          </a:p>
        </p:txBody>
      </p:sp>
      <p:sp>
        <p:nvSpPr>
          <p:cNvPr id="302" name="Design de Software mais claro e compreensível"/>
          <p:cNvSpPr/>
          <p:nvPr/>
        </p:nvSpPr>
        <p:spPr>
          <a:xfrm>
            <a:off x="5456825" y="4276092"/>
            <a:ext cx="4273292" cy="427329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Design de Software mais claro e compreensível</a:t>
            </a:r>
          </a:p>
        </p:txBody>
      </p:sp>
      <p:sp>
        <p:nvSpPr>
          <p:cNvPr id="303" name="Impactos"/>
          <p:cNvSpPr txBox="1"/>
          <p:nvPr/>
        </p:nvSpPr>
        <p:spPr>
          <a:xfrm>
            <a:off x="1209129" y="952500"/>
            <a:ext cx="4742816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Impactos</a:t>
            </a:r>
          </a:p>
        </p:txBody>
      </p:sp>
      <p:sp>
        <p:nvSpPr>
          <p:cNvPr id="304" name="Manutenibilidade"/>
          <p:cNvSpPr/>
          <p:nvPr/>
        </p:nvSpPr>
        <p:spPr>
          <a:xfrm>
            <a:off x="16109590" y="6407951"/>
            <a:ext cx="3346333" cy="3346333"/>
          </a:xfrm>
          <a:prstGeom prst="ellipse">
            <a:avLst/>
          </a:prstGeom>
          <a:solidFill>
            <a:srgbClr val="A9A9A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Manutenibilidade</a:t>
            </a:r>
          </a:p>
        </p:txBody>
      </p:sp>
      <p:sp>
        <p:nvSpPr>
          <p:cNvPr id="305" name="Impacto direto nas métricas de qualidade de código"/>
          <p:cNvSpPr/>
          <p:nvPr/>
        </p:nvSpPr>
        <p:spPr>
          <a:xfrm>
            <a:off x="12387405" y="4303921"/>
            <a:ext cx="4273293" cy="427329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Impacto direto nas métricas de qualidade de código</a:t>
            </a:r>
          </a:p>
        </p:txBody>
      </p:sp>
      <p:sp>
        <p:nvSpPr>
          <p:cNvPr id="306" name="Turan, Tanriöver - out/2018"/>
          <p:cNvSpPr txBox="1"/>
          <p:nvPr/>
        </p:nvSpPr>
        <p:spPr>
          <a:xfrm>
            <a:off x="982927" y="12180351"/>
            <a:ext cx="3514523" cy="477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Turan, Tanriöver - out/2018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omo garantir a aplicação destes princípios?"/>
          <p:cNvSpPr txBox="1"/>
          <p:nvPr/>
        </p:nvSpPr>
        <p:spPr>
          <a:xfrm>
            <a:off x="4974628" y="6389740"/>
            <a:ext cx="1443474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Como garantir a aplicação destes princípios?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11" name="Examinar o código-fonte de um programa sem sua execução, com o objetivo de identificar falhas, inconsistências, vulnerabilidades de segurança, violações de padrões de codificação e outros aspectos relacionados à qualidade do software."/>
          <p:cNvSpPr txBox="1"/>
          <p:nvPr/>
        </p:nvSpPr>
        <p:spPr>
          <a:xfrm>
            <a:off x="5856933" y="3326807"/>
            <a:ext cx="12670135" cy="3054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Examinar o código-fonte de um programa sem sua execução, com o objetivo de identificar falhas, inconsistências, vulnerabilidades de segurança, violações de padrões de codificação e outros aspectos relacionados à qualidade do software.</a:t>
            </a:r>
          </a:p>
        </p:txBody>
      </p:sp>
      <p:sp>
        <p:nvSpPr>
          <p:cNvPr id="312" name="Processo automatizado que opera com base na interpretação sintática e semântica do código"/>
          <p:cNvSpPr txBox="1"/>
          <p:nvPr/>
        </p:nvSpPr>
        <p:spPr>
          <a:xfrm>
            <a:off x="5856933" y="7670893"/>
            <a:ext cx="12670134" cy="1335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Processo automatizado que opera com base na interpretação sintática e semântica do código</a:t>
            </a:r>
          </a:p>
        </p:txBody>
      </p:sp>
      <p:sp>
        <p:nvSpPr>
          <p:cNvPr id="313" name="AYEWAH, N.; PUGH, W. The google findbugs fixit. IEEE Software"/>
          <p:cNvSpPr txBox="1"/>
          <p:nvPr/>
        </p:nvSpPr>
        <p:spPr>
          <a:xfrm>
            <a:off x="775650" y="12316572"/>
            <a:ext cx="8246162" cy="47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AYEWAH, N.; PUGH, W. The google findbugs fixit. IEEE Software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16" name="Linters"/>
          <p:cNvSpPr txBox="1"/>
          <p:nvPr/>
        </p:nvSpPr>
        <p:spPr>
          <a:xfrm>
            <a:off x="11025873" y="3729211"/>
            <a:ext cx="233225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Linters</a:t>
            </a:r>
          </a:p>
        </p:txBody>
      </p:sp>
      <p:grpSp>
        <p:nvGrpSpPr>
          <p:cNvPr id="319" name="Group"/>
          <p:cNvGrpSpPr/>
          <p:nvPr/>
        </p:nvGrpSpPr>
        <p:grpSpPr>
          <a:xfrm>
            <a:off x="1813998" y="5636058"/>
            <a:ext cx="7202365" cy="1701801"/>
            <a:chOff x="0" y="0"/>
            <a:chExt cx="7202364" cy="1701800"/>
          </a:xfrm>
        </p:grpSpPr>
        <p:sp>
          <p:nvSpPr>
            <p:cNvPr id="317" name="Rectangle"/>
            <p:cNvSpPr/>
            <p:nvPr/>
          </p:nvSpPr>
          <p:spPr>
            <a:xfrm>
              <a:off x="0" y="0"/>
              <a:ext cx="7202365" cy="17018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ctr" defTabSz="821531">
                <a:lnSpc>
                  <a:spcPct val="100000"/>
                </a:lnSpc>
                <a:spcBef>
                  <a:spcPts val="0"/>
                </a:spcBef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pic>
          <p:nvPicPr>
            <p:cNvPr id="318" name="pasted-movie.png" descr="pasted-movi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62682" y="0"/>
              <a:ext cx="6477001" cy="1701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20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872926" y="5636058"/>
            <a:ext cx="6416016" cy="360900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145504" y="5636058"/>
            <a:ext cx="4406901" cy="184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24" name="Linters - Qualidades"/>
          <p:cNvSpPr txBox="1"/>
          <p:nvPr/>
        </p:nvSpPr>
        <p:spPr>
          <a:xfrm>
            <a:off x="8935377" y="3729211"/>
            <a:ext cx="6513246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Linters - Qualidades</a:t>
            </a:r>
          </a:p>
        </p:txBody>
      </p:sp>
      <p:sp>
        <p:nvSpPr>
          <p:cNvPr id="325" name="Padronização de código (code style)"/>
          <p:cNvSpPr/>
          <p:nvPr/>
        </p:nvSpPr>
        <p:spPr>
          <a:xfrm>
            <a:off x="2741350" y="5244126"/>
            <a:ext cx="4364278" cy="4364278"/>
          </a:xfrm>
          <a:prstGeom prst="ellipse">
            <a:avLst/>
          </a:prstGeom>
          <a:solidFill>
            <a:srgbClr val="A1FF9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Padronização de código (code style)</a:t>
            </a:r>
          </a:p>
        </p:txBody>
      </p:sp>
      <p:sp>
        <p:nvSpPr>
          <p:cNvPr id="326" name="Detecção precoce de erros triviais"/>
          <p:cNvSpPr/>
          <p:nvPr/>
        </p:nvSpPr>
        <p:spPr>
          <a:xfrm>
            <a:off x="7587024" y="5244126"/>
            <a:ext cx="4364278" cy="4364278"/>
          </a:xfrm>
          <a:prstGeom prst="ellipse">
            <a:avLst/>
          </a:prstGeom>
          <a:solidFill>
            <a:srgbClr val="A1FF9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Detecção precoce de erros triviais</a:t>
            </a:r>
          </a:p>
        </p:txBody>
      </p:sp>
      <p:sp>
        <p:nvSpPr>
          <p:cNvPr id="327" name="Prevenção de bugs comuns"/>
          <p:cNvSpPr/>
          <p:nvPr/>
        </p:nvSpPr>
        <p:spPr>
          <a:xfrm>
            <a:off x="12432698" y="5244126"/>
            <a:ext cx="4364278" cy="4364278"/>
          </a:xfrm>
          <a:prstGeom prst="ellipse">
            <a:avLst/>
          </a:prstGeom>
          <a:solidFill>
            <a:srgbClr val="A1FF9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Prevenção de bugs comuns</a:t>
            </a:r>
          </a:p>
        </p:txBody>
      </p:sp>
      <p:sp>
        <p:nvSpPr>
          <p:cNvPr id="328" name="Alerta sobre métodos longos, classes grandes, duplicação de código"/>
          <p:cNvSpPr/>
          <p:nvPr/>
        </p:nvSpPr>
        <p:spPr>
          <a:xfrm>
            <a:off x="17278372" y="5244126"/>
            <a:ext cx="4364278" cy="4364278"/>
          </a:xfrm>
          <a:prstGeom prst="ellipse">
            <a:avLst/>
          </a:prstGeom>
          <a:solidFill>
            <a:srgbClr val="A1FF9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Alerta sobre métodos longos, classes grandes, duplicação de código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31" name="Linters - Limitações"/>
          <p:cNvSpPr txBox="1"/>
          <p:nvPr/>
        </p:nvSpPr>
        <p:spPr>
          <a:xfrm>
            <a:off x="8978633" y="3729211"/>
            <a:ext cx="642673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Linters - Limitações</a:t>
            </a:r>
          </a:p>
        </p:txBody>
      </p:sp>
      <p:sp>
        <p:nvSpPr>
          <p:cNvPr id="332" name="Não compreendem semântica ou intenção arquitetural"/>
          <p:cNvSpPr/>
          <p:nvPr/>
        </p:nvSpPr>
        <p:spPr>
          <a:xfrm>
            <a:off x="2741350" y="5244126"/>
            <a:ext cx="4364278" cy="4364278"/>
          </a:xfrm>
          <a:prstGeom prst="ellipse">
            <a:avLst/>
          </a:prstGeom>
          <a:solidFill>
            <a:srgbClr val="FF979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compreendem semântica ou intenção arquitetural</a:t>
            </a:r>
          </a:p>
        </p:txBody>
      </p:sp>
      <p:sp>
        <p:nvSpPr>
          <p:cNvPr id="333" name="Não têm o entendimento do domínio ou da lógica de negócio"/>
          <p:cNvSpPr/>
          <p:nvPr/>
        </p:nvSpPr>
        <p:spPr>
          <a:xfrm>
            <a:off x="7587024" y="5244126"/>
            <a:ext cx="4364278" cy="4364278"/>
          </a:xfrm>
          <a:prstGeom prst="ellipse">
            <a:avLst/>
          </a:prstGeom>
          <a:solidFill>
            <a:srgbClr val="FF979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têm o entendimento do domínio ou da lógica de negócio</a:t>
            </a:r>
          </a:p>
        </p:txBody>
      </p:sp>
      <p:sp>
        <p:nvSpPr>
          <p:cNvPr id="334" name="Não avaliam extensão segura"/>
          <p:cNvSpPr/>
          <p:nvPr/>
        </p:nvSpPr>
        <p:spPr>
          <a:xfrm>
            <a:off x="12432698" y="5244126"/>
            <a:ext cx="4364278" cy="4364278"/>
          </a:xfrm>
          <a:prstGeom prst="ellipse">
            <a:avLst/>
          </a:prstGeom>
          <a:solidFill>
            <a:srgbClr val="FF979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avaliam extensão segura</a:t>
            </a:r>
          </a:p>
        </p:txBody>
      </p:sp>
      <p:sp>
        <p:nvSpPr>
          <p:cNvPr id="335" name="Sugestão de mudanças superficiais"/>
          <p:cNvSpPr/>
          <p:nvPr/>
        </p:nvSpPr>
        <p:spPr>
          <a:xfrm>
            <a:off x="17278373" y="5244126"/>
            <a:ext cx="4364278" cy="4364278"/>
          </a:xfrm>
          <a:prstGeom prst="ellipse">
            <a:avLst/>
          </a:prstGeom>
          <a:solidFill>
            <a:srgbClr val="FF979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Sugestão de mudanças superficiais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Um sistema grande é um sistema complexo?"/>
          <p:cNvSpPr txBox="1"/>
          <p:nvPr/>
        </p:nvSpPr>
        <p:spPr>
          <a:xfrm>
            <a:off x="5030101" y="6389740"/>
            <a:ext cx="14323798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Um sistema grande é um sistema complexo?</a:t>
            </a:r>
          </a:p>
        </p:txBody>
      </p:sp>
      <p:sp>
        <p:nvSpPr>
          <p:cNvPr id="176" name="Slide Number"/>
          <p:cNvSpPr txBox="1"/>
          <p:nvPr>
            <p:ph type="sldNum" sz="quarter" idx="4294967295"/>
          </p:nvPr>
        </p:nvSpPr>
        <p:spPr>
          <a:xfrm>
            <a:off x="12045899" y="12954297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38" name="Proposta: Uso de uma LLM"/>
          <p:cNvSpPr txBox="1"/>
          <p:nvPr/>
        </p:nvSpPr>
        <p:spPr>
          <a:xfrm>
            <a:off x="1206500" y="2323649"/>
            <a:ext cx="8717001" cy="936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Proposta: Uso de uma LLM</a:t>
            </a:r>
          </a:p>
        </p:txBody>
      </p:sp>
      <p:sp>
        <p:nvSpPr>
          <p:cNvPr id="339" name="Os LLMs podem fornecer insights que vão além das métricas tradicionais de análise estática, oferecendo uma avaliação qualitativa do código com base em padrões de boas práticas e heurísticas de design."/>
          <p:cNvSpPr txBox="1"/>
          <p:nvPr/>
        </p:nvSpPr>
        <p:spPr>
          <a:xfrm>
            <a:off x="3870340" y="5617039"/>
            <a:ext cx="16643320" cy="2481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/>
            <a:r>
              <a:t>Os LLMs podem fornecer insights que vão além das métricas tradicionais de análise estática, oferecendo uma avaliação qualitativa do código com base em padrões de boas práticas e heurísticas de design.</a:t>
            </a:r>
          </a:p>
        </p:txBody>
      </p:sp>
      <p:sp>
        <p:nvSpPr>
          <p:cNvPr id="340" name="SIMõES, I. R. da S.; VENSON, E. Evaluating source code quality with large language models: a comparative study. ArXiv, 2024."/>
          <p:cNvSpPr txBox="1"/>
          <p:nvPr/>
        </p:nvSpPr>
        <p:spPr>
          <a:xfrm>
            <a:off x="624785" y="12241274"/>
            <a:ext cx="16218766" cy="477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SIMõES, I. R. da S.; VENSON, E. Evaluating source code quality with large language models: a comparative study. ArXiv, 2024.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Análise Estática de Código"/>
          <p:cNvSpPr txBox="1"/>
          <p:nvPr/>
        </p:nvSpPr>
        <p:spPr>
          <a:xfrm>
            <a:off x="1206500" y="630304"/>
            <a:ext cx="13266548" cy="140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Análise Estática de Código</a:t>
            </a:r>
          </a:p>
        </p:txBody>
      </p:sp>
      <p:sp>
        <p:nvSpPr>
          <p:cNvPr id="343" name="Proposta: Uso de uma LLM"/>
          <p:cNvSpPr txBox="1"/>
          <p:nvPr/>
        </p:nvSpPr>
        <p:spPr>
          <a:xfrm>
            <a:off x="1206500" y="2323648"/>
            <a:ext cx="8717001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Proposta: Uso de uma LLM</a:t>
            </a:r>
          </a:p>
        </p:txBody>
      </p:sp>
      <p:sp>
        <p:nvSpPr>
          <p:cNvPr id="344" name="Não compreendem semântica ou intenção arquitetural"/>
          <p:cNvSpPr/>
          <p:nvPr/>
        </p:nvSpPr>
        <p:spPr>
          <a:xfrm>
            <a:off x="2741349" y="4541344"/>
            <a:ext cx="4364278" cy="4364278"/>
          </a:xfrm>
          <a:prstGeom prst="ellipse">
            <a:avLst/>
          </a:prstGeom>
          <a:solidFill>
            <a:srgbClr val="FF9797"/>
          </a:solidFill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compreendem semântica ou intenção arquitetural</a:t>
            </a:r>
          </a:p>
        </p:txBody>
      </p:sp>
      <p:sp>
        <p:nvSpPr>
          <p:cNvPr id="345" name="Não têm o entendimento do domínio ou da lógica de negócio"/>
          <p:cNvSpPr/>
          <p:nvPr/>
        </p:nvSpPr>
        <p:spPr>
          <a:xfrm>
            <a:off x="7587024" y="4541344"/>
            <a:ext cx="4364278" cy="4364278"/>
          </a:xfrm>
          <a:prstGeom prst="ellipse">
            <a:avLst/>
          </a:prstGeom>
          <a:solidFill>
            <a:srgbClr val="FF9797"/>
          </a:solidFill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têm o entendimento do domínio ou da lógica de negócio</a:t>
            </a:r>
          </a:p>
        </p:txBody>
      </p:sp>
      <p:sp>
        <p:nvSpPr>
          <p:cNvPr id="346" name="Não avaliam extensão segura"/>
          <p:cNvSpPr/>
          <p:nvPr/>
        </p:nvSpPr>
        <p:spPr>
          <a:xfrm>
            <a:off x="12432698" y="4541344"/>
            <a:ext cx="4364278" cy="4364278"/>
          </a:xfrm>
          <a:prstGeom prst="ellipse">
            <a:avLst/>
          </a:prstGeom>
          <a:solidFill>
            <a:srgbClr val="FF9797"/>
          </a:solidFill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Não avaliam extensão segura</a:t>
            </a:r>
          </a:p>
        </p:txBody>
      </p:sp>
      <p:sp>
        <p:nvSpPr>
          <p:cNvPr id="347" name="Sugestão de mudanças superficiais"/>
          <p:cNvSpPr/>
          <p:nvPr/>
        </p:nvSpPr>
        <p:spPr>
          <a:xfrm>
            <a:off x="17278373" y="4541344"/>
            <a:ext cx="4364278" cy="4364278"/>
          </a:xfrm>
          <a:prstGeom prst="ellipse">
            <a:avLst/>
          </a:prstGeom>
          <a:solidFill>
            <a:srgbClr val="FF9797"/>
          </a:solidFill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Sugestão de mudanças superficiais</a:t>
            </a:r>
          </a:p>
        </p:txBody>
      </p:sp>
      <p:sp>
        <p:nvSpPr>
          <p:cNvPr id="348" name="Compreensão mais profunda de semântica"/>
          <p:cNvSpPr txBox="1"/>
          <p:nvPr/>
        </p:nvSpPr>
        <p:spPr>
          <a:xfrm>
            <a:off x="2908799" y="9241747"/>
            <a:ext cx="4029378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Compreensão mais profunda de semântica</a:t>
            </a:r>
          </a:p>
        </p:txBody>
      </p:sp>
      <p:sp>
        <p:nvSpPr>
          <p:cNvPr id="349" name="Reconhecimento de pertencimento"/>
          <p:cNvSpPr txBox="1"/>
          <p:nvPr/>
        </p:nvSpPr>
        <p:spPr>
          <a:xfrm>
            <a:off x="7555274" y="9528244"/>
            <a:ext cx="4427778" cy="1335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Reconhecimento de pertencimento</a:t>
            </a:r>
          </a:p>
        </p:txBody>
      </p:sp>
      <p:sp>
        <p:nvSpPr>
          <p:cNvPr id="350" name="Sugestão de código que pode ser extendido"/>
          <p:cNvSpPr txBox="1"/>
          <p:nvPr/>
        </p:nvSpPr>
        <p:spPr>
          <a:xfrm>
            <a:off x="12485436" y="9241747"/>
            <a:ext cx="4258802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Sugestão de código que pode ser extendido</a:t>
            </a:r>
          </a:p>
        </p:txBody>
      </p:sp>
      <p:sp>
        <p:nvSpPr>
          <p:cNvPr id="351" name="Sugestão de refatorações mais profundas"/>
          <p:cNvSpPr txBox="1"/>
          <p:nvPr/>
        </p:nvSpPr>
        <p:spPr>
          <a:xfrm>
            <a:off x="17445823" y="9241747"/>
            <a:ext cx="4029377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Sugestão de refatorações mais profundas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4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55" name="Uso de uma LLM"/>
          <p:cNvSpPr txBox="1"/>
          <p:nvPr/>
        </p:nvSpPr>
        <p:spPr>
          <a:xfrm>
            <a:off x="8606365" y="6803544"/>
            <a:ext cx="6513044" cy="107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sz="6200"/>
            </a:lvl1pPr>
          </a:lstStyle>
          <a:p>
            <a:pPr/>
            <a:r>
              <a:t>Uso de uma LLM</a:t>
            </a:r>
          </a:p>
        </p:txBody>
      </p:sp>
      <p:sp>
        <p:nvSpPr>
          <p:cNvPr id="356" name="Modelo a ser utilizado"/>
          <p:cNvSpPr txBox="1"/>
          <p:nvPr/>
        </p:nvSpPr>
        <p:spPr>
          <a:xfrm>
            <a:off x="4738024" y="4451171"/>
            <a:ext cx="5400498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Modelo a ser utilizado</a:t>
            </a:r>
          </a:p>
        </p:txBody>
      </p:sp>
      <p:sp>
        <p:nvSpPr>
          <p:cNvPr id="357" name="Prompt Engineering"/>
          <p:cNvSpPr txBox="1"/>
          <p:nvPr/>
        </p:nvSpPr>
        <p:spPr>
          <a:xfrm>
            <a:off x="13694705" y="3589399"/>
            <a:ext cx="4878299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Prompt Engineering</a:t>
            </a:r>
          </a:p>
        </p:txBody>
      </p:sp>
      <p:sp>
        <p:nvSpPr>
          <p:cNvPr id="358" name="Custo"/>
          <p:cNvSpPr txBox="1"/>
          <p:nvPr/>
        </p:nvSpPr>
        <p:spPr>
          <a:xfrm>
            <a:off x="5416431" y="8949096"/>
            <a:ext cx="1578153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Custo</a:t>
            </a:r>
          </a:p>
        </p:txBody>
      </p:sp>
      <p:sp>
        <p:nvSpPr>
          <p:cNvPr id="368" name="Connection Line"/>
          <p:cNvSpPr/>
          <p:nvPr/>
        </p:nvSpPr>
        <p:spPr>
          <a:xfrm>
            <a:off x="10048389" y="5185426"/>
            <a:ext cx="1003438" cy="13503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8" h="21600" fill="norm" stroke="1" extrusionOk="0">
                <a:moveTo>
                  <a:pt x="21383" y="21600"/>
                </a:moveTo>
                <a:cubicBezTo>
                  <a:pt x="21600" y="10960"/>
                  <a:pt x="14472" y="3760"/>
                  <a:pt x="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69" name="Connection Line"/>
          <p:cNvSpPr/>
          <p:nvPr/>
        </p:nvSpPr>
        <p:spPr>
          <a:xfrm>
            <a:off x="12279641" y="4252070"/>
            <a:ext cx="1213514" cy="2312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39" h="21600" fill="norm" stroke="1" extrusionOk="0">
                <a:moveTo>
                  <a:pt x="67" y="21600"/>
                </a:moveTo>
                <a:cubicBezTo>
                  <a:pt x="-761" y="13446"/>
                  <a:pt x="6163" y="6246"/>
                  <a:pt x="20839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70" name="Connection Line"/>
          <p:cNvSpPr/>
          <p:nvPr/>
        </p:nvSpPr>
        <p:spPr>
          <a:xfrm>
            <a:off x="7213929" y="8123771"/>
            <a:ext cx="2215638" cy="1295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82" fill="norm" stroke="1" extrusionOk="0">
                <a:moveTo>
                  <a:pt x="21600" y="0"/>
                </a:moveTo>
                <a:cubicBezTo>
                  <a:pt x="18837" y="15205"/>
                  <a:pt x="11637" y="21600"/>
                  <a:pt x="0" y="19186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62" name="Limites de Tokens de entrada"/>
          <p:cNvSpPr txBox="1"/>
          <p:nvPr/>
        </p:nvSpPr>
        <p:spPr>
          <a:xfrm>
            <a:off x="14091082" y="9184751"/>
            <a:ext cx="7161251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Limites de Tokens de entrada</a:t>
            </a:r>
          </a:p>
        </p:txBody>
      </p:sp>
      <p:sp>
        <p:nvSpPr>
          <p:cNvPr id="371" name="Connection Line"/>
          <p:cNvSpPr/>
          <p:nvPr/>
        </p:nvSpPr>
        <p:spPr>
          <a:xfrm>
            <a:off x="12481910" y="8094231"/>
            <a:ext cx="1693128" cy="904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77" fill="norm" stroke="1" extrusionOk="0">
                <a:moveTo>
                  <a:pt x="0" y="19"/>
                </a:moveTo>
                <a:cubicBezTo>
                  <a:pt x="10552" y="-423"/>
                  <a:pt x="17752" y="6630"/>
                  <a:pt x="21600" y="21177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72" name="Connection Line"/>
          <p:cNvSpPr/>
          <p:nvPr/>
        </p:nvSpPr>
        <p:spPr>
          <a:xfrm>
            <a:off x="14722009" y="5620178"/>
            <a:ext cx="1472315" cy="1051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2403" y="7906"/>
                  <a:pt x="9603" y="706"/>
                  <a:pt x="2160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65" name="Divisão do código"/>
          <p:cNvSpPr txBox="1"/>
          <p:nvPr/>
        </p:nvSpPr>
        <p:spPr>
          <a:xfrm>
            <a:off x="16366302" y="5192771"/>
            <a:ext cx="4452647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Divisão do código</a:t>
            </a:r>
          </a:p>
        </p:txBody>
      </p:sp>
      <p:sp>
        <p:nvSpPr>
          <p:cNvPr id="373" name="Connection Line"/>
          <p:cNvSpPr/>
          <p:nvPr/>
        </p:nvSpPr>
        <p:spPr>
          <a:xfrm>
            <a:off x="10627068" y="8189529"/>
            <a:ext cx="699665" cy="156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47" h="21600" fill="norm" stroke="1" extrusionOk="0">
                <a:moveTo>
                  <a:pt x="17004" y="0"/>
                </a:moveTo>
                <a:cubicBezTo>
                  <a:pt x="21600" y="8297"/>
                  <a:pt x="15932" y="15497"/>
                  <a:pt x="0" y="2160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367" name="Escolha da Linguagem"/>
          <p:cNvSpPr txBox="1"/>
          <p:nvPr/>
        </p:nvSpPr>
        <p:spPr>
          <a:xfrm>
            <a:off x="8197848" y="10061449"/>
            <a:ext cx="5589855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Escolha da Linguagem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6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77" name="Escolha da Linguagem"/>
          <p:cNvSpPr txBox="1"/>
          <p:nvPr/>
        </p:nvSpPr>
        <p:spPr>
          <a:xfrm>
            <a:off x="1206500" y="952500"/>
            <a:ext cx="11302569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Escolha da Linguagem</a:t>
            </a:r>
          </a:p>
        </p:txBody>
      </p:sp>
      <p:sp>
        <p:nvSpPr>
          <p:cNvPr id="378" name="Java"/>
          <p:cNvSpPr txBox="1"/>
          <p:nvPr/>
        </p:nvSpPr>
        <p:spPr>
          <a:xfrm>
            <a:off x="11379847" y="4621794"/>
            <a:ext cx="1624306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Java</a:t>
            </a:r>
          </a:p>
        </p:txBody>
      </p:sp>
      <p:sp>
        <p:nvSpPr>
          <p:cNvPr id="379" name="Orientação a Objetos"/>
          <p:cNvSpPr/>
          <p:nvPr/>
        </p:nvSpPr>
        <p:spPr>
          <a:xfrm>
            <a:off x="3394856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Orientação a Objetos</a:t>
            </a:r>
          </a:p>
        </p:txBody>
      </p:sp>
      <p:sp>
        <p:nvSpPr>
          <p:cNvPr id="380" name="Amplamente utilizada"/>
          <p:cNvSpPr/>
          <p:nvPr/>
        </p:nvSpPr>
        <p:spPr>
          <a:xfrm>
            <a:off x="12557615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Amplamente utilizada</a:t>
            </a:r>
          </a:p>
        </p:txBody>
      </p:sp>
      <p:sp>
        <p:nvSpPr>
          <p:cNvPr id="381" name="Linguagem Madura"/>
          <p:cNvSpPr/>
          <p:nvPr/>
        </p:nvSpPr>
        <p:spPr>
          <a:xfrm>
            <a:off x="7976235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Linguagem Madura</a:t>
            </a:r>
          </a:p>
        </p:txBody>
      </p:sp>
      <p:sp>
        <p:nvSpPr>
          <p:cNvPr id="382" name="Presença em literatura sobre Engenharia de Software"/>
          <p:cNvSpPr/>
          <p:nvPr/>
        </p:nvSpPr>
        <p:spPr>
          <a:xfrm>
            <a:off x="17138994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Presença em literatura sobre Engenharia de Software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5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86" name="Divisão do código"/>
          <p:cNvSpPr txBox="1"/>
          <p:nvPr/>
        </p:nvSpPr>
        <p:spPr>
          <a:xfrm>
            <a:off x="1206500" y="952500"/>
            <a:ext cx="8917204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Divisão do código</a:t>
            </a:r>
          </a:p>
        </p:txBody>
      </p:sp>
      <p:sp>
        <p:nvSpPr>
          <p:cNvPr id="387" name="Parser - ANTLR"/>
          <p:cNvSpPr txBox="1"/>
          <p:nvPr/>
        </p:nvSpPr>
        <p:spPr>
          <a:xfrm>
            <a:off x="9655873" y="3035551"/>
            <a:ext cx="507225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Parser - ANTLR</a:t>
            </a:r>
          </a:p>
        </p:txBody>
      </p:sp>
      <p:sp>
        <p:nvSpPr>
          <p:cNvPr id="388" name="[…"/>
          <p:cNvSpPr txBox="1"/>
          <p:nvPr/>
        </p:nvSpPr>
        <p:spPr>
          <a:xfrm>
            <a:off x="4626547" y="5141588"/>
            <a:ext cx="15130906" cy="6035676"/>
          </a:xfrm>
          <a:prstGeom prst="rect">
            <a:avLst/>
          </a:prstGeom>
          <a:solidFill>
            <a:srgbClr val="292C3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[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{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C792EA"/>
                </a:solidFill>
              </a:rPr>
              <a:t>"type"</a:t>
            </a:r>
            <a:r>
              <a:t>: </a:t>
            </a:r>
            <a:r>
              <a:rPr>
                <a:solidFill>
                  <a:srgbClr val="92D69E"/>
                </a:solidFill>
              </a:rPr>
              <a:t>"class"</a:t>
            </a:r>
            <a:r>
              <a:t>,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</a:t>
            </a:r>
            <a:r>
              <a:rPr>
                <a:solidFill>
                  <a:srgbClr val="C792EA"/>
                </a:solidFill>
              </a:rPr>
              <a:t>"name"</a:t>
            </a:r>
            <a:r>
              <a:rPr>
                <a:solidFill>
                  <a:srgbClr val="ABB2BF"/>
                </a:solidFill>
              </a:rPr>
              <a:t>: </a:t>
            </a:r>
            <a:r>
              <a:t>"ClassName"</a:t>
            </a:r>
            <a:r>
              <a:rPr>
                <a:solidFill>
                  <a:srgbClr val="ABB2BF"/>
                </a:solidFill>
              </a:rP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C792EA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</a:t>
            </a:r>
            <a:r>
              <a:t>"methods"</a:t>
            </a:r>
            <a:r>
              <a:rPr>
                <a:solidFill>
                  <a:srgbClr val="ABB2BF"/>
                </a:solidFill>
              </a:rPr>
              <a:t>: {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C792EA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    </a:t>
            </a:r>
            <a:r>
              <a:t>"greetingMethod"</a:t>
            </a:r>
            <a:r>
              <a:rPr>
                <a:solidFill>
                  <a:srgbClr val="ABB2BF"/>
                </a:solidFill>
              </a:rPr>
              <a:t>: {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        </a:t>
            </a:r>
            <a:r>
              <a:rPr>
                <a:solidFill>
                  <a:srgbClr val="C792EA"/>
                </a:solidFill>
              </a:rPr>
              <a:t>"signature"</a:t>
            </a:r>
            <a:r>
              <a:rPr>
                <a:solidFill>
                  <a:srgbClr val="ABB2BF"/>
                </a:solidFill>
              </a:rPr>
              <a:t>: </a:t>
            </a:r>
            <a:r>
              <a:t>"package-private greetingMethod(())"</a:t>
            </a:r>
            <a:r>
              <a:rPr>
                <a:solidFill>
                  <a:srgbClr val="ABB2BF"/>
                </a:solidFill>
              </a:rP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        </a:t>
            </a:r>
            <a:r>
              <a:rPr>
                <a:solidFill>
                  <a:srgbClr val="C792EA"/>
                </a:solidFill>
              </a:rPr>
              <a:t>"body"</a:t>
            </a:r>
            <a:r>
              <a:rPr>
                <a:solidFill>
                  <a:srgbClr val="ABB2BF"/>
                </a:solidFill>
              </a:rPr>
              <a:t>: </a:t>
            </a:r>
            <a:r>
              <a:t>"    void greetingMethod() {</a:t>
            </a:r>
            <a:r>
              <a:rPr>
                <a:solidFill>
                  <a:srgbClr val="57B6C2"/>
                </a:solidFill>
              </a:rPr>
              <a:t>\n\n</a:t>
            </a:r>
            <a:r>
              <a:t>       </a:t>
            </a:r>
          </a:p>
          <a:p>
            <a:pPr lvl="8"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System.out.println(“Greetings!”);</a:t>
            </a:r>
          </a:p>
          <a:p>
            <a:pPr lvl="7"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}”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}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},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C792EA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ABB2BF"/>
                </a:solidFill>
              </a:rPr>
              <a:t>        </a:t>
            </a:r>
            <a:r>
              <a:t>"attributes"</a:t>
            </a:r>
            <a:r>
              <a:rPr>
                <a:solidFill>
                  <a:srgbClr val="ABB2BF"/>
                </a:solidFill>
              </a:rPr>
              <a:t>: [</a:t>
            </a:r>
            <a:r>
              <a:rPr>
                <a:solidFill>
                  <a:srgbClr val="A0D4A2"/>
                </a:solidFill>
              </a:rPr>
              <a:t>“AttributeOne”, "AttributeTwo"</a:t>
            </a:r>
            <a:r>
              <a:rPr>
                <a:solidFill>
                  <a:srgbClr val="ABB2BF"/>
                </a:solidFill>
              </a:rPr>
              <a:t>]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},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2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1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92" name="Prompt Engineering"/>
          <p:cNvSpPr txBox="1"/>
          <p:nvPr/>
        </p:nvSpPr>
        <p:spPr>
          <a:xfrm>
            <a:off x="1206500" y="952500"/>
            <a:ext cx="9903994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Prompt Engineering</a:t>
            </a:r>
          </a:p>
        </p:txBody>
      </p:sp>
      <p:sp>
        <p:nvSpPr>
          <p:cNvPr id="393" name="Você é um especialista em design de software, especializado em princípios SOLID. Sua tarefa é analisar uma classe Java específica, avaliando se ela está em conformidade com cada um dos princípios SOLID. Forneça sua análise de forma clara, concisa e objet"/>
          <p:cNvSpPr txBox="1"/>
          <p:nvPr/>
        </p:nvSpPr>
        <p:spPr>
          <a:xfrm>
            <a:off x="3012932" y="3624363"/>
            <a:ext cx="18358136" cy="8372476"/>
          </a:xfrm>
          <a:prstGeom prst="rect">
            <a:avLst/>
          </a:prstGeom>
          <a:solidFill>
            <a:srgbClr val="292C3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Você é um especialista em design de software, especializado em princípios SOLID. Sua tarefa é analisar uma classe Java específica, avaliando se ela está em conformidade com cada um dos princípios SOLID. Forneça sua análise de forma clara, concisa e objetiva.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Aqui está o JSON da classe: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92D69E"/>
                </a:solidFill>
              </a:rPr>
              <a:t>{</a:t>
            </a:r>
            <a:r>
              <a:t>estrutura_json</a:t>
            </a:r>
            <a:r>
              <a:rPr>
                <a:solidFill>
                  <a:srgbClr val="92D69E"/>
                </a:solidFill>
              </a:rPr>
              <a:t>}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Analise a classe e seus métodos de acordo com os seguintes critérios: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1. Princípio da Responsabilidade Única (SRP): O método tem apenas uma responsabilidade bem definida? Justifique.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2. Princípio Aberto/Fechado (OCP): O método está aberto para extensão, mas fechado para modificação? Justifique.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3. Princípio de Substituição de Liskov (LSP): O método respeita o comportamento esperado de sua superclasse ou interface? Justifique.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4. Princípio de Segregação de Interface (ISP): O método depende apenas das interfaces necessárias? Justifique.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5. Princípio da Inversão de Dependência (DIP): O método depende de abstrações em vez de implementações concretas? Justifique.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Para cada método, forneça: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Nome do Método.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SRP: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 "status": "Conforme/Não Conforme/Parcialmente Conforme", "justificativa": "...", "sugestão": "..."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OCP: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 "status": "Conforme/Não Conforme/Parcialmente Conforme", "justificativa": "...", "sugestão": "..."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LSP: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 "status": "Conforme/Não Conforme/Parcialmente Conforme", "justificativa": "...", "sugestão": "..."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ISP: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 "status": "Conforme/Não Conforme/Parcialmente Conforme", "justificativa": "...", "sugestão": "..."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 DIP: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 "status": "Conforme/Não Conforme/Parcialmente Conforme", "justificativa": "...", "sugestão": "..."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ABB2B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Responda exatamente no seguinte formato JSON: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57B6C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{{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"classe": "Nome da Classe",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"status": "...",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"metodos": [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57B6C2"/>
                </a:solidFill>
              </a:rPr>
              <a:t>{{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"nome_metodo": "Nome do Método",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"SRP":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"status": "...", "justificativa": "...", "sugestão": "..."</a:t>
            </a:r>
            <a:r>
              <a:rPr>
                <a:solidFill>
                  <a:srgbClr val="57B6C2"/>
                </a:solidFill>
              </a:rPr>
              <a:t>}}</a:t>
            </a:r>
            <a: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"OCP":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"status": "...", "justificativa": "...", "sugestão": "..."</a:t>
            </a:r>
            <a:r>
              <a:rPr>
                <a:solidFill>
                  <a:srgbClr val="57B6C2"/>
                </a:solidFill>
              </a:rPr>
              <a:t>}}</a:t>
            </a:r>
            <a: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"LSP":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"status": "...", "justificativa": "...", "sugestão": "..."</a:t>
            </a:r>
            <a:r>
              <a:rPr>
                <a:solidFill>
                  <a:srgbClr val="57B6C2"/>
                </a:solidFill>
              </a:rPr>
              <a:t>}}</a:t>
            </a:r>
            <a: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"ISP":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"status": "...", "justificativa": "...", "sugestão": "..."</a:t>
            </a:r>
            <a:r>
              <a:rPr>
                <a:solidFill>
                  <a:srgbClr val="57B6C2"/>
                </a:solidFill>
              </a:rPr>
              <a:t>}}</a:t>
            </a:r>
            <a:r>
              <a:t>,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   "DIP": </a:t>
            </a:r>
            <a:r>
              <a:rPr>
                <a:solidFill>
                  <a:srgbClr val="57B6C2"/>
                </a:solidFill>
              </a:rPr>
              <a:t>{{</a:t>
            </a:r>
            <a:r>
              <a:t>"status": "...", "justificativa": "...", "sugestão": "..."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</a:t>
            </a:r>
            <a:r>
              <a:rPr>
                <a:solidFill>
                  <a:srgbClr val="57B6C2"/>
                </a:solidFill>
              </a:rPr>
              <a:t>}}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92D69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]</a:t>
            </a:r>
            <a:endParaRPr>
              <a:solidFill>
                <a:srgbClr val="ABB2BF"/>
              </a:solidFill>
            </a:endParaRPr>
          </a:p>
          <a:p>
            <a:pPr defTabSz="457200">
              <a:lnSpc>
                <a:spcPct val="100000"/>
              </a:lnSpc>
              <a:spcBef>
                <a:spcPts val="0"/>
              </a:spcBef>
              <a:defRPr sz="1500">
                <a:solidFill>
                  <a:srgbClr val="57B6C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lide Number"/>
          <p:cNvSpPr txBox="1"/>
          <p:nvPr>
            <p:ph type="sldNum" sz="quarter" idx="4294967295"/>
          </p:nvPr>
        </p:nvSpPr>
        <p:spPr>
          <a:xfrm>
            <a:off x="11982253" y="12954297"/>
            <a:ext cx="409779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6" name="Text"/>
          <p:cNvSpPr txBox="1"/>
          <p:nvPr/>
        </p:nvSpPr>
        <p:spPr>
          <a:xfrm>
            <a:off x="11982348" y="12954297"/>
            <a:ext cx="409779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97" name="Modelo Escolhido"/>
          <p:cNvSpPr txBox="1"/>
          <p:nvPr/>
        </p:nvSpPr>
        <p:spPr>
          <a:xfrm>
            <a:off x="1206500" y="952500"/>
            <a:ext cx="8936406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68" sz="8400"/>
            </a:lvl1pPr>
          </a:lstStyle>
          <a:p>
            <a:pPr/>
            <a:r>
              <a:t>Modelo Escolhido</a:t>
            </a:r>
          </a:p>
        </p:txBody>
      </p:sp>
      <p:sp>
        <p:nvSpPr>
          <p:cNvPr id="398" name="Meta AI CodeLlama:13B-Instruct"/>
          <p:cNvSpPr txBox="1"/>
          <p:nvPr/>
        </p:nvSpPr>
        <p:spPr>
          <a:xfrm>
            <a:off x="6972668" y="4566136"/>
            <a:ext cx="1043866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Meta AI CodeLlama:13B-Instruct</a:t>
            </a:r>
          </a:p>
        </p:txBody>
      </p:sp>
      <p:sp>
        <p:nvSpPr>
          <p:cNvPr id="399" name="Execução local"/>
          <p:cNvSpPr/>
          <p:nvPr/>
        </p:nvSpPr>
        <p:spPr>
          <a:xfrm>
            <a:off x="3394856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Execução local</a:t>
            </a:r>
          </a:p>
        </p:txBody>
      </p:sp>
      <p:sp>
        <p:nvSpPr>
          <p:cNvPr id="400" name="Treinado com análise e discussão de código fonte em mente"/>
          <p:cNvSpPr/>
          <p:nvPr/>
        </p:nvSpPr>
        <p:spPr>
          <a:xfrm>
            <a:off x="12557615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Treinado com análise e discussão de código fonte em mente</a:t>
            </a:r>
          </a:p>
        </p:txBody>
      </p:sp>
      <p:sp>
        <p:nvSpPr>
          <p:cNvPr id="401" name="Desempenho maior em métricas de avaliação para Java"/>
          <p:cNvSpPr/>
          <p:nvPr/>
        </p:nvSpPr>
        <p:spPr>
          <a:xfrm>
            <a:off x="7976235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Desempenho maior em métricas de avaliação para Java</a:t>
            </a:r>
          </a:p>
        </p:txBody>
      </p:sp>
      <p:sp>
        <p:nvSpPr>
          <p:cNvPr id="402" name="Custo"/>
          <p:cNvSpPr/>
          <p:nvPr/>
        </p:nvSpPr>
        <p:spPr>
          <a:xfrm>
            <a:off x="17138994" y="6047304"/>
            <a:ext cx="3850150" cy="3850150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Custo</a:t>
            </a:r>
          </a:p>
        </p:txBody>
      </p:sp>
      <p:sp>
        <p:nvSpPr>
          <p:cNvPr id="403" name="BACCHELLI, A. et al. Large language models (llms) for source code analysis: applications, models and datasets."/>
          <p:cNvSpPr txBox="1"/>
          <p:nvPr/>
        </p:nvSpPr>
        <p:spPr>
          <a:xfrm>
            <a:off x="1723229" y="12216174"/>
            <a:ext cx="14248959" cy="477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BACCHELLI, A. et al. Large language models (llms) for source code analysis: applications, models and datasets. </a:t>
            </a:r>
          </a:p>
        </p:txBody>
      </p:sp>
      <p:sp>
        <p:nvSpPr>
          <p:cNvPr id="404" name="ROZIèRE, B. et al. Code Llama: Open Foundation Models for Code. 2024."/>
          <p:cNvSpPr txBox="1"/>
          <p:nvPr/>
        </p:nvSpPr>
        <p:spPr>
          <a:xfrm>
            <a:off x="1684392" y="12693062"/>
            <a:ext cx="9440597" cy="477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200"/>
            </a:lvl1pPr>
          </a:lstStyle>
          <a:p>
            <a:pPr/>
            <a:r>
              <a:t> ROZIèRE, B. et al. Code Llama: Open Foundation Models for Code. 2024.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Resultados"/>
          <p:cNvSpPr txBox="1"/>
          <p:nvPr/>
        </p:nvSpPr>
        <p:spPr>
          <a:xfrm>
            <a:off x="1704689" y="5924910"/>
            <a:ext cx="7639254" cy="1866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228" sz="11400"/>
            </a:lvl1pPr>
          </a:lstStyle>
          <a:p>
            <a:pPr/>
            <a:r>
              <a:t>Resultados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TCC-Paulo.mp4" descr="TCC-Paulo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1923" y="12331"/>
            <a:ext cx="24340154" cy="136913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85" fill="hold"/>
                                        <p:tgtEl>
                                          <p:spTgt spid="4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40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40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408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Muito obrigado!"/>
          <p:cNvSpPr txBox="1"/>
          <p:nvPr/>
        </p:nvSpPr>
        <p:spPr>
          <a:xfrm>
            <a:off x="6863765" y="5924910"/>
            <a:ext cx="10656470" cy="1866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228" sz="11400"/>
            </a:lvl1pPr>
          </a:lstStyle>
          <a:p>
            <a:pPr/>
            <a:r>
              <a:t>Muito obrigado!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A complexidade de um sistema não depende apenas do seu tamanho, mas também da forma como os seus componentes interagem e da sua organização"/>
          <p:cNvSpPr txBox="1"/>
          <p:nvPr/>
        </p:nvSpPr>
        <p:spPr>
          <a:xfrm>
            <a:off x="3661259" y="5903536"/>
            <a:ext cx="17061482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A complexidade de um sistema não depende apenas do seu tamanho, mas também da forma como os seus componentes interagem e da sua organização</a:t>
            </a:r>
          </a:p>
        </p:txBody>
      </p:sp>
      <p:sp>
        <p:nvSpPr>
          <p:cNvPr id="179" name="Slide Number"/>
          <p:cNvSpPr txBox="1"/>
          <p:nvPr>
            <p:ph type="sldNum" sz="quarter" idx="4294967295"/>
          </p:nvPr>
        </p:nvSpPr>
        <p:spPr>
          <a:xfrm>
            <a:off x="12045899" y="12954297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Number"/>
          <p:cNvSpPr txBox="1"/>
          <p:nvPr>
            <p:ph type="sldNum" sz="quarter" idx="4294967295"/>
          </p:nvPr>
        </p:nvSpPr>
        <p:spPr>
          <a:xfrm>
            <a:off x="12045803" y="12954296"/>
            <a:ext cx="282678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2" name="Optimi Icon.png" descr="Optimi Ic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26468" y="5321724"/>
            <a:ext cx="3575496" cy="35754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con_512x512.png" descr="icon_512x51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02745" y="4870885"/>
            <a:ext cx="4477175" cy="44771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Frame 16.png" descr="Frame 16.png"/>
          <p:cNvPicPr>
            <a:picLocks noChangeAspect="1"/>
          </p:cNvPicPr>
          <p:nvPr/>
        </p:nvPicPr>
        <p:blipFill>
          <a:blip r:embed="rId5">
            <a:extLst/>
          </a:blip>
          <a:srcRect l="323" t="323" r="321" b="321"/>
          <a:stretch>
            <a:fillRect/>
          </a:stretch>
        </p:blipFill>
        <p:spPr>
          <a:xfrm>
            <a:off x="16600498" y="5333301"/>
            <a:ext cx="3552429" cy="3552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756" y="0"/>
                </a:moveTo>
                <a:cubicBezTo>
                  <a:pt x="3360" y="0"/>
                  <a:pt x="2523" y="1"/>
                  <a:pt x="1964" y="234"/>
                </a:cubicBezTo>
                <a:cubicBezTo>
                  <a:pt x="1159" y="527"/>
                  <a:pt x="527" y="1159"/>
                  <a:pt x="234" y="1964"/>
                </a:cubicBezTo>
                <a:cubicBezTo>
                  <a:pt x="1" y="2523"/>
                  <a:pt x="0" y="3360"/>
                  <a:pt x="0" y="4756"/>
                </a:cubicBezTo>
                <a:lnTo>
                  <a:pt x="0" y="16844"/>
                </a:lnTo>
                <a:cubicBezTo>
                  <a:pt x="0" y="18240"/>
                  <a:pt x="1" y="19075"/>
                  <a:pt x="234" y="19633"/>
                </a:cubicBezTo>
                <a:cubicBezTo>
                  <a:pt x="527" y="20438"/>
                  <a:pt x="1159" y="21073"/>
                  <a:pt x="1964" y="21366"/>
                </a:cubicBezTo>
                <a:cubicBezTo>
                  <a:pt x="2523" y="21599"/>
                  <a:pt x="3360" y="21600"/>
                  <a:pt x="4756" y="21600"/>
                </a:cubicBezTo>
                <a:lnTo>
                  <a:pt x="16844" y="21600"/>
                </a:lnTo>
                <a:cubicBezTo>
                  <a:pt x="18240" y="21600"/>
                  <a:pt x="19075" y="21599"/>
                  <a:pt x="19633" y="21366"/>
                </a:cubicBezTo>
                <a:cubicBezTo>
                  <a:pt x="20438" y="21073"/>
                  <a:pt x="21073" y="20438"/>
                  <a:pt x="21366" y="19633"/>
                </a:cubicBezTo>
                <a:cubicBezTo>
                  <a:pt x="21599" y="19075"/>
                  <a:pt x="21600" y="18240"/>
                  <a:pt x="21600" y="16844"/>
                </a:cubicBezTo>
                <a:lnTo>
                  <a:pt x="21600" y="4756"/>
                </a:lnTo>
                <a:cubicBezTo>
                  <a:pt x="21600" y="3360"/>
                  <a:pt x="21599" y="2523"/>
                  <a:pt x="21366" y="1964"/>
                </a:cubicBezTo>
                <a:cubicBezTo>
                  <a:pt x="21073" y="1159"/>
                  <a:pt x="20438" y="527"/>
                  <a:pt x="19633" y="234"/>
                </a:cubicBezTo>
                <a:cubicBezTo>
                  <a:pt x="19075" y="1"/>
                  <a:pt x="18240" y="0"/>
                  <a:pt x="16844" y="0"/>
                </a:cubicBezTo>
                <a:lnTo>
                  <a:pt x="4756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85" name="Sinale2.png" descr="Sinale2.png"/>
          <p:cNvPicPr>
            <a:picLocks noChangeAspect="1"/>
          </p:cNvPicPr>
          <p:nvPr/>
        </p:nvPicPr>
        <p:blipFill>
          <a:blip r:embed="rId6">
            <a:extLst/>
          </a:blip>
          <a:srcRect l="321" t="321" r="323" b="323"/>
          <a:stretch>
            <a:fillRect/>
          </a:stretch>
        </p:blipFill>
        <p:spPr>
          <a:xfrm>
            <a:off x="4253272" y="5333301"/>
            <a:ext cx="3552429" cy="35524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817" y="0"/>
                </a:moveTo>
                <a:cubicBezTo>
                  <a:pt x="3403" y="0"/>
                  <a:pt x="2554" y="0"/>
                  <a:pt x="1988" y="236"/>
                </a:cubicBezTo>
                <a:cubicBezTo>
                  <a:pt x="1173" y="533"/>
                  <a:pt x="533" y="1173"/>
                  <a:pt x="236" y="1988"/>
                </a:cubicBezTo>
                <a:cubicBezTo>
                  <a:pt x="0" y="2554"/>
                  <a:pt x="0" y="3403"/>
                  <a:pt x="0" y="4817"/>
                </a:cubicBezTo>
                <a:lnTo>
                  <a:pt x="0" y="16783"/>
                </a:lnTo>
                <a:cubicBezTo>
                  <a:pt x="0" y="18197"/>
                  <a:pt x="0" y="19046"/>
                  <a:pt x="236" y="19612"/>
                </a:cubicBezTo>
                <a:cubicBezTo>
                  <a:pt x="533" y="20427"/>
                  <a:pt x="1173" y="21067"/>
                  <a:pt x="1988" y="21364"/>
                </a:cubicBezTo>
                <a:cubicBezTo>
                  <a:pt x="2554" y="21600"/>
                  <a:pt x="3403" y="21600"/>
                  <a:pt x="4817" y="21600"/>
                </a:cubicBezTo>
                <a:lnTo>
                  <a:pt x="16783" y="21600"/>
                </a:lnTo>
                <a:cubicBezTo>
                  <a:pt x="18197" y="21600"/>
                  <a:pt x="19046" y="21600"/>
                  <a:pt x="19612" y="21364"/>
                </a:cubicBezTo>
                <a:cubicBezTo>
                  <a:pt x="20427" y="21067"/>
                  <a:pt x="21067" y="20427"/>
                  <a:pt x="21364" y="19612"/>
                </a:cubicBezTo>
                <a:cubicBezTo>
                  <a:pt x="21600" y="19046"/>
                  <a:pt x="21600" y="18197"/>
                  <a:pt x="21600" y="16783"/>
                </a:cubicBezTo>
                <a:lnTo>
                  <a:pt x="21600" y="4817"/>
                </a:lnTo>
                <a:cubicBezTo>
                  <a:pt x="21600" y="3403"/>
                  <a:pt x="21600" y="2554"/>
                  <a:pt x="21364" y="1988"/>
                </a:cubicBezTo>
                <a:cubicBezTo>
                  <a:pt x="21067" y="1173"/>
                  <a:pt x="20427" y="533"/>
                  <a:pt x="19612" y="236"/>
                </a:cubicBezTo>
                <a:cubicBezTo>
                  <a:pt x="19046" y="0"/>
                  <a:pt x="18197" y="0"/>
                  <a:pt x="16783" y="0"/>
                </a:cubicBezTo>
                <a:lnTo>
                  <a:pt x="4817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86" name="Text"/>
          <p:cNvSpPr txBox="1"/>
          <p:nvPr/>
        </p:nvSpPr>
        <p:spPr>
          <a:xfrm>
            <a:off x="12045899" y="12954296"/>
            <a:ext cx="282677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lide Number"/>
          <p:cNvSpPr txBox="1"/>
          <p:nvPr>
            <p:ph type="sldNum" sz="quarter" idx="4294967295"/>
          </p:nvPr>
        </p:nvSpPr>
        <p:spPr>
          <a:xfrm>
            <a:off x="12045803" y="12954296"/>
            <a:ext cx="282678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9" name="Código mal estruturado"/>
          <p:cNvSpPr txBox="1"/>
          <p:nvPr/>
        </p:nvSpPr>
        <p:spPr>
          <a:xfrm rot="840000">
            <a:off x="3734979" y="10474237"/>
            <a:ext cx="6189397" cy="77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/>
            </a:lvl1pPr>
          </a:lstStyle>
          <a:p>
            <a:pPr/>
            <a:r>
              <a:t>Código mal estruturado</a:t>
            </a:r>
          </a:p>
        </p:txBody>
      </p:sp>
      <p:sp>
        <p:nvSpPr>
          <p:cNvPr id="190" name="Text"/>
          <p:cNvSpPr txBox="1"/>
          <p:nvPr/>
        </p:nvSpPr>
        <p:spPr>
          <a:xfrm>
            <a:off x="12045899" y="12954296"/>
            <a:ext cx="282677" cy="415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91" name="Desenvolvimento"/>
          <p:cNvSpPr txBox="1"/>
          <p:nvPr/>
        </p:nvSpPr>
        <p:spPr>
          <a:xfrm>
            <a:off x="8807737" y="6321732"/>
            <a:ext cx="6629579" cy="107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sz="6200"/>
            </a:lvl1pPr>
          </a:lstStyle>
          <a:p>
            <a:pPr/>
            <a:r>
              <a:t>Desenvolvimento</a:t>
            </a:r>
          </a:p>
        </p:txBody>
      </p:sp>
      <p:sp>
        <p:nvSpPr>
          <p:cNvPr id="192" name="Equipes diferentes"/>
          <p:cNvSpPr txBox="1"/>
          <p:nvPr/>
        </p:nvSpPr>
        <p:spPr>
          <a:xfrm>
            <a:off x="5518925" y="3984113"/>
            <a:ext cx="4581729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Equipes diferentes</a:t>
            </a:r>
          </a:p>
        </p:txBody>
      </p:sp>
      <p:sp>
        <p:nvSpPr>
          <p:cNvPr id="193" name="Frameworks"/>
          <p:cNvSpPr txBox="1"/>
          <p:nvPr/>
        </p:nvSpPr>
        <p:spPr>
          <a:xfrm>
            <a:off x="14927393" y="3984113"/>
            <a:ext cx="3098877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Frameworks</a:t>
            </a:r>
          </a:p>
        </p:txBody>
      </p:sp>
      <p:sp>
        <p:nvSpPr>
          <p:cNvPr id="194" name="APIs"/>
          <p:cNvSpPr txBox="1"/>
          <p:nvPr/>
        </p:nvSpPr>
        <p:spPr>
          <a:xfrm>
            <a:off x="7816209" y="8502105"/>
            <a:ext cx="1251713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APIs</a:t>
            </a:r>
          </a:p>
        </p:txBody>
      </p:sp>
      <p:sp>
        <p:nvSpPr>
          <p:cNvPr id="200" name="Connection Line"/>
          <p:cNvSpPr/>
          <p:nvPr/>
        </p:nvSpPr>
        <p:spPr>
          <a:xfrm>
            <a:off x="10377503" y="4718368"/>
            <a:ext cx="1003437" cy="13503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8" h="21600" fill="norm" stroke="1" extrusionOk="0">
                <a:moveTo>
                  <a:pt x="21383" y="21600"/>
                </a:moveTo>
                <a:cubicBezTo>
                  <a:pt x="21600" y="10960"/>
                  <a:pt x="14472" y="3760"/>
                  <a:pt x="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01" name="Connection Line"/>
          <p:cNvSpPr/>
          <p:nvPr/>
        </p:nvSpPr>
        <p:spPr>
          <a:xfrm>
            <a:off x="13267566" y="4473225"/>
            <a:ext cx="1244853" cy="1595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98" y="11657"/>
                  <a:pt x="7298" y="4457"/>
                  <a:pt x="21600" y="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02" name="Connection Line"/>
          <p:cNvSpPr/>
          <p:nvPr/>
        </p:nvSpPr>
        <p:spPr>
          <a:xfrm>
            <a:off x="9362714" y="7656713"/>
            <a:ext cx="2215638" cy="1295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682" fill="norm" stroke="1" extrusionOk="0">
                <a:moveTo>
                  <a:pt x="21600" y="0"/>
                </a:moveTo>
                <a:cubicBezTo>
                  <a:pt x="18837" y="15205"/>
                  <a:pt x="11637" y="21600"/>
                  <a:pt x="0" y="19186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98" name="Aplicações maiores"/>
          <p:cNvSpPr txBox="1"/>
          <p:nvPr/>
        </p:nvSpPr>
        <p:spPr>
          <a:xfrm>
            <a:off x="14068804" y="8896602"/>
            <a:ext cx="4808424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Aplicações maiores</a:t>
            </a:r>
          </a:p>
        </p:txBody>
      </p:sp>
      <p:sp>
        <p:nvSpPr>
          <p:cNvPr id="203" name="Connection Line"/>
          <p:cNvSpPr/>
          <p:nvPr/>
        </p:nvSpPr>
        <p:spPr>
          <a:xfrm>
            <a:off x="12811024" y="7627936"/>
            <a:ext cx="1478998" cy="1081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82" fill="norm" stroke="1" extrusionOk="0">
                <a:moveTo>
                  <a:pt x="0" y="1"/>
                </a:moveTo>
                <a:cubicBezTo>
                  <a:pt x="11231" y="-118"/>
                  <a:pt x="18431" y="7042"/>
                  <a:pt x="21600" y="21482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75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lide Number"/>
          <p:cNvSpPr txBox="1"/>
          <p:nvPr>
            <p:ph type="sldNum" sz="quarter" idx="4294967295"/>
          </p:nvPr>
        </p:nvSpPr>
        <p:spPr>
          <a:xfrm>
            <a:off x="12045899" y="12954297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6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4182" y="1243372"/>
            <a:ext cx="9287280" cy="1983764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API do framework .NET"/>
          <p:cNvSpPr txBox="1"/>
          <p:nvPr/>
        </p:nvSpPr>
        <p:spPr>
          <a:xfrm>
            <a:off x="4346545" y="2987723"/>
            <a:ext cx="5746141" cy="762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API do framework .NET</a:t>
            </a:r>
          </a:p>
        </p:txBody>
      </p:sp>
      <p:sp>
        <p:nvSpPr>
          <p:cNvPr id="208" name="Recorrentes mudanças nas entradas"/>
          <p:cNvSpPr txBox="1"/>
          <p:nvPr/>
        </p:nvSpPr>
        <p:spPr>
          <a:xfrm>
            <a:off x="2424417" y="6556119"/>
            <a:ext cx="3767700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Recorrentes mudanças nas entradas</a:t>
            </a:r>
          </a:p>
        </p:txBody>
      </p:sp>
      <p:sp>
        <p:nvSpPr>
          <p:cNvPr id="217" name="Connection Line"/>
          <p:cNvSpPr/>
          <p:nvPr/>
        </p:nvSpPr>
        <p:spPr>
          <a:xfrm>
            <a:off x="6793418" y="7014636"/>
            <a:ext cx="1971606" cy="541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fill="norm" stroke="1" extrusionOk="0">
                <a:moveTo>
                  <a:pt x="0" y="16018"/>
                </a:moveTo>
                <a:cubicBezTo>
                  <a:pt x="7224" y="-5400"/>
                  <a:pt x="14424" y="-5339"/>
                  <a:pt x="21600" y="16200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18" name="Connection Line"/>
          <p:cNvSpPr/>
          <p:nvPr/>
        </p:nvSpPr>
        <p:spPr>
          <a:xfrm>
            <a:off x="14500416" y="7014636"/>
            <a:ext cx="1971606" cy="541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fill="norm" stroke="1" extrusionOk="0">
                <a:moveTo>
                  <a:pt x="0" y="16018"/>
                </a:moveTo>
                <a:cubicBezTo>
                  <a:pt x="7224" y="-5400"/>
                  <a:pt x="14424" y="-5339"/>
                  <a:pt x="21600" y="16200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11" name="Lidar com as novas entradas"/>
          <p:cNvSpPr txBox="1"/>
          <p:nvPr/>
        </p:nvSpPr>
        <p:spPr>
          <a:xfrm>
            <a:off x="9347639" y="6842615"/>
            <a:ext cx="4551476" cy="1335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Lidar com as novas entradas</a:t>
            </a:r>
          </a:p>
        </p:txBody>
      </p:sp>
      <p:sp>
        <p:nvSpPr>
          <p:cNvPr id="212" name="Implementação original sendo alterada"/>
          <p:cNvSpPr txBox="1"/>
          <p:nvPr/>
        </p:nvSpPr>
        <p:spPr>
          <a:xfrm>
            <a:off x="17054636" y="6556119"/>
            <a:ext cx="4551476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Implementação original sendo alterada</a:t>
            </a:r>
          </a:p>
        </p:txBody>
      </p:sp>
      <p:sp>
        <p:nvSpPr>
          <p:cNvPr id="213" name="Violação do princípio Open/Closed"/>
          <p:cNvSpPr txBox="1"/>
          <p:nvPr/>
        </p:nvSpPr>
        <p:spPr>
          <a:xfrm rot="480000">
            <a:off x="14760239" y="4724548"/>
            <a:ext cx="8983346" cy="7751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/>
            </a:lvl1pPr>
          </a:lstStyle>
          <a:p>
            <a:pPr/>
            <a:r>
              <a:t>Violação do princípio Open/Closed</a:t>
            </a:r>
          </a:p>
        </p:txBody>
      </p:sp>
      <p:sp>
        <p:nvSpPr>
          <p:cNvPr id="214" name="Novo método de autenticação"/>
          <p:cNvSpPr txBox="1"/>
          <p:nvPr/>
        </p:nvSpPr>
        <p:spPr>
          <a:xfrm>
            <a:off x="5494140" y="9980032"/>
            <a:ext cx="4551476" cy="1335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Novo método de autenticação</a:t>
            </a:r>
          </a:p>
        </p:txBody>
      </p:sp>
      <p:sp>
        <p:nvSpPr>
          <p:cNvPr id="215" name="Line"/>
          <p:cNvSpPr/>
          <p:nvPr/>
        </p:nvSpPr>
        <p:spPr>
          <a:xfrm>
            <a:off x="10402430" y="10655515"/>
            <a:ext cx="2441893" cy="1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16" name="Mudança na classe Authenticator como um todo"/>
          <p:cNvSpPr txBox="1"/>
          <p:nvPr/>
        </p:nvSpPr>
        <p:spPr>
          <a:xfrm>
            <a:off x="13201138" y="9701052"/>
            <a:ext cx="4869629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ctr"/>
          </a:lstStyle>
          <a:p>
            <a:pPr/>
            <a:r>
              <a:t>Mudança na classe Authenticator como um todo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lide Number"/>
          <p:cNvSpPr txBox="1"/>
          <p:nvPr>
            <p:ph type="sldNum" sz="quarter" idx="4294967295"/>
          </p:nvPr>
        </p:nvSpPr>
        <p:spPr>
          <a:xfrm>
            <a:off x="12045899" y="12954297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3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4182" y="1243372"/>
            <a:ext cx="9287280" cy="1983764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API do framework .NET"/>
          <p:cNvSpPr txBox="1"/>
          <p:nvPr/>
        </p:nvSpPr>
        <p:spPr>
          <a:xfrm>
            <a:off x="4346545" y="2987723"/>
            <a:ext cx="5746141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API do framework .NET</a:t>
            </a:r>
          </a:p>
        </p:txBody>
      </p:sp>
      <p:sp>
        <p:nvSpPr>
          <p:cNvPr id="225" name="Solução"/>
          <p:cNvSpPr txBox="1"/>
          <p:nvPr/>
        </p:nvSpPr>
        <p:spPr>
          <a:xfrm>
            <a:off x="19531640" y="1766994"/>
            <a:ext cx="2711324" cy="936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Solução</a:t>
            </a:r>
          </a:p>
        </p:txBody>
      </p:sp>
      <p:sp>
        <p:nvSpPr>
          <p:cNvPr id="226" name="Adoção de um design baseado em interfaces e polimorfismo"/>
          <p:cNvSpPr txBox="1"/>
          <p:nvPr/>
        </p:nvSpPr>
        <p:spPr>
          <a:xfrm>
            <a:off x="18014232" y="3364034"/>
            <a:ext cx="5746141" cy="1908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/>
            <a:r>
              <a:t>Adoção de um design baseado em interfaces e polimorfismo</a:t>
            </a:r>
          </a:p>
        </p:txBody>
      </p:sp>
      <p:sp>
        <p:nvSpPr>
          <p:cNvPr id="227" name="IAuthenticator"/>
          <p:cNvSpPr txBox="1"/>
          <p:nvPr/>
        </p:nvSpPr>
        <p:spPr>
          <a:xfrm>
            <a:off x="9870503" y="5360668"/>
            <a:ext cx="4642994" cy="936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200"/>
            </a:lvl1pPr>
          </a:lstStyle>
          <a:p>
            <a:pPr/>
            <a:r>
              <a:t>IAuthenticator</a:t>
            </a:r>
          </a:p>
        </p:txBody>
      </p:sp>
      <p:sp>
        <p:nvSpPr>
          <p:cNvPr id="228" name="Line"/>
          <p:cNvSpPr/>
          <p:nvPr/>
        </p:nvSpPr>
        <p:spPr>
          <a:xfrm>
            <a:off x="14192429" y="6532256"/>
            <a:ext cx="1974784" cy="197478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29" name="Line"/>
          <p:cNvSpPr/>
          <p:nvPr/>
        </p:nvSpPr>
        <p:spPr>
          <a:xfrm flipH="1">
            <a:off x="8225927" y="6532256"/>
            <a:ext cx="1974784" cy="197478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30" name="TokenAuthenticator"/>
          <p:cNvSpPr txBox="1"/>
          <p:nvPr/>
        </p:nvSpPr>
        <p:spPr>
          <a:xfrm>
            <a:off x="5752107" y="9137059"/>
            <a:ext cx="4769486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TokenAuthenticator</a:t>
            </a:r>
          </a:p>
        </p:txBody>
      </p:sp>
      <p:sp>
        <p:nvSpPr>
          <p:cNvPr id="231" name="CertificateAuthenticator"/>
          <p:cNvSpPr txBox="1"/>
          <p:nvPr/>
        </p:nvSpPr>
        <p:spPr>
          <a:xfrm>
            <a:off x="13800141" y="9137059"/>
            <a:ext cx="5795748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CertificateAuthenticator</a:t>
            </a:r>
          </a:p>
        </p:txBody>
      </p:sp>
      <p:sp>
        <p:nvSpPr>
          <p:cNvPr id="232" name="Line"/>
          <p:cNvSpPr/>
          <p:nvPr/>
        </p:nvSpPr>
        <p:spPr>
          <a:xfrm>
            <a:off x="12160867" y="6804036"/>
            <a:ext cx="1" cy="2857338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33" name="…"/>
          <p:cNvSpPr txBox="1"/>
          <p:nvPr/>
        </p:nvSpPr>
        <p:spPr>
          <a:xfrm>
            <a:off x="11816379" y="10168223"/>
            <a:ext cx="688976" cy="7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A proporção do tempo gasto lendo versus escrevendo código está bem acima dos 10 para 1. Estamos constantemente lendo código antigo como parte do esforço para escrever código novo."/>
          <p:cNvSpPr txBox="1"/>
          <p:nvPr>
            <p:ph type="body" sz="quarter" idx="1"/>
          </p:nvPr>
        </p:nvSpPr>
        <p:spPr>
          <a:xfrm>
            <a:off x="8134248" y="3788088"/>
            <a:ext cx="12140809" cy="5362180"/>
          </a:xfrm>
          <a:prstGeom prst="rect">
            <a:avLst/>
          </a:prstGeom>
        </p:spPr>
        <p:txBody>
          <a:bodyPr/>
          <a:lstStyle/>
          <a:p>
            <a:pPr marL="430768" indent="-323076" defTabSz="1633687">
              <a:defRPr spc="-112" sz="5628"/>
            </a:pPr>
            <a:r>
              <a:t>   A proporção do tempo gasto lendo versus escrevendo código está bem acima dos 10 para 1. Estamos constantemente </a:t>
            </a:r>
            <a:r>
              <a:rPr i="1">
                <a:solidFill>
                  <a:srgbClr val="A9A9A9"/>
                </a:solidFill>
                <a:latin typeface="+mn-lt"/>
                <a:ea typeface="+mn-ea"/>
                <a:cs typeface="+mn-cs"/>
                <a:sym typeface="Helvetica Neue"/>
              </a:rPr>
              <a:t>lendo código antigo</a:t>
            </a:r>
            <a:r>
              <a:t> como </a:t>
            </a:r>
            <a:r>
              <a:rPr b="1" i="1">
                <a:latin typeface="+mn-lt"/>
                <a:ea typeface="+mn-ea"/>
                <a:cs typeface="+mn-cs"/>
                <a:sym typeface="Helvetica Neue"/>
              </a:rPr>
              <a:t>parte do esforço para escrever código novo</a:t>
            </a:r>
            <a:r>
              <a:t>. </a:t>
            </a:r>
          </a:p>
        </p:txBody>
      </p:sp>
      <p:sp>
        <p:nvSpPr>
          <p:cNvPr id="238" name="Slide Number"/>
          <p:cNvSpPr txBox="1"/>
          <p:nvPr>
            <p:ph type="sldNum" sz="quarter" idx="4294967295"/>
          </p:nvPr>
        </p:nvSpPr>
        <p:spPr>
          <a:xfrm>
            <a:off x="12045899" y="12954296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9" name="Robert C. Martin - Autor de &quot;Clean Code” e outros livros influentes, Co-autor do Manifesto Ágil"/>
          <p:cNvSpPr txBox="1"/>
          <p:nvPr/>
        </p:nvSpPr>
        <p:spPr>
          <a:xfrm>
            <a:off x="4423171" y="9617435"/>
            <a:ext cx="15537658" cy="64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defTabSz="734694">
              <a:lnSpc>
                <a:spcPct val="100000"/>
              </a:lnSpc>
              <a:spcBef>
                <a:spcPts val="0"/>
              </a:spcBef>
              <a:defRPr sz="2848"/>
            </a:lvl1pPr>
          </a:lstStyle>
          <a:p>
            <a:pPr/>
            <a:r>
              <a:t>Robert C. Martin - Autor de "Clean Code” e outros livros influentes, Co-autor do Manifesto Ágil</a:t>
            </a:r>
          </a:p>
        </p:txBody>
      </p:sp>
      <p:pic>
        <p:nvPicPr>
          <p:cNvPr id="240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75"/>
          <a:stretch>
            <a:fillRect/>
          </a:stretch>
        </p:blipFill>
        <p:spPr>
          <a:xfrm>
            <a:off x="4054633" y="3973982"/>
            <a:ext cx="4030179" cy="5362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fill="norm" stroke="1" extrusionOk="0">
                <a:moveTo>
                  <a:pt x="5921" y="0"/>
                </a:moveTo>
                <a:cubicBezTo>
                  <a:pt x="5003" y="40"/>
                  <a:pt x="4291" y="120"/>
                  <a:pt x="3737" y="294"/>
                </a:cubicBezTo>
                <a:cubicBezTo>
                  <a:pt x="2206" y="713"/>
                  <a:pt x="1000" y="1620"/>
                  <a:pt x="442" y="2771"/>
                </a:cubicBezTo>
                <a:cubicBezTo>
                  <a:pt x="-1" y="3569"/>
                  <a:pt x="0" y="4767"/>
                  <a:pt x="0" y="6762"/>
                </a:cubicBezTo>
                <a:lnTo>
                  <a:pt x="0" y="14799"/>
                </a:lnTo>
                <a:cubicBezTo>
                  <a:pt x="0" y="16795"/>
                  <a:pt x="-1" y="17991"/>
                  <a:pt x="442" y="18789"/>
                </a:cubicBezTo>
                <a:cubicBezTo>
                  <a:pt x="1000" y="19940"/>
                  <a:pt x="2206" y="20847"/>
                  <a:pt x="3737" y="21266"/>
                </a:cubicBezTo>
                <a:cubicBezTo>
                  <a:pt x="4799" y="21599"/>
                  <a:pt x="6393" y="21600"/>
                  <a:pt x="9048" y="21600"/>
                </a:cubicBezTo>
                <a:lnTo>
                  <a:pt x="12551" y="21600"/>
                </a:lnTo>
                <a:cubicBezTo>
                  <a:pt x="15206" y="21600"/>
                  <a:pt x="16800" y="21599"/>
                  <a:pt x="17862" y="21266"/>
                </a:cubicBezTo>
                <a:cubicBezTo>
                  <a:pt x="19393" y="20847"/>
                  <a:pt x="20597" y="19940"/>
                  <a:pt x="21154" y="18789"/>
                </a:cubicBezTo>
                <a:cubicBezTo>
                  <a:pt x="21598" y="17991"/>
                  <a:pt x="21599" y="16795"/>
                  <a:pt x="21599" y="14799"/>
                </a:cubicBezTo>
                <a:lnTo>
                  <a:pt x="21599" y="6762"/>
                </a:lnTo>
                <a:cubicBezTo>
                  <a:pt x="21599" y="4767"/>
                  <a:pt x="21598" y="3569"/>
                  <a:pt x="21154" y="2771"/>
                </a:cubicBezTo>
                <a:cubicBezTo>
                  <a:pt x="20597" y="1620"/>
                  <a:pt x="19393" y="713"/>
                  <a:pt x="17862" y="294"/>
                </a:cubicBezTo>
                <a:cubicBezTo>
                  <a:pt x="17308" y="120"/>
                  <a:pt x="16596" y="40"/>
                  <a:pt x="15678" y="0"/>
                </a:cubicBezTo>
                <a:lnTo>
                  <a:pt x="5921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“It is not enough for code to work.”"/>
          <p:cNvSpPr txBox="1"/>
          <p:nvPr>
            <p:ph type="body" sz="half" idx="1"/>
          </p:nvPr>
        </p:nvSpPr>
        <p:spPr>
          <a:xfrm>
            <a:off x="3572052" y="4156918"/>
            <a:ext cx="17239896" cy="4995789"/>
          </a:xfrm>
          <a:prstGeom prst="rect">
            <a:avLst/>
          </a:prstGeom>
        </p:spPr>
        <p:txBody>
          <a:bodyPr/>
          <a:lstStyle>
            <a:lvl1pPr>
              <a:defRPr spc="-170" sz="8500"/>
            </a:lvl1pPr>
          </a:lstStyle>
          <a:p>
            <a:pPr/>
            <a:r>
              <a:t>“It is not enough for code to work.”</a:t>
            </a:r>
          </a:p>
        </p:txBody>
      </p:sp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12045899" y="12954296"/>
            <a:ext cx="282677" cy="4158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Robert C. Martin - Autor de &quot;Clean Code” e outros livros influentes, Co-autor do Manifesto Ágil"/>
          <p:cNvSpPr txBox="1"/>
          <p:nvPr/>
        </p:nvSpPr>
        <p:spPr>
          <a:xfrm>
            <a:off x="4423171" y="7669417"/>
            <a:ext cx="15537658" cy="64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defTabSz="734694">
              <a:lnSpc>
                <a:spcPct val="100000"/>
              </a:lnSpc>
              <a:spcBef>
                <a:spcPts val="0"/>
              </a:spcBef>
              <a:defRPr sz="2848"/>
            </a:lvl1pPr>
          </a:lstStyle>
          <a:p>
            <a:pPr/>
            <a:r>
              <a:t>Robert C. Martin - Autor de "Clean Code” e outros livros influentes, Co-autor do Manifesto Ágil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A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l" defTabSz="2438339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l" defTabSz="2438339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